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0" r:id="rId4"/>
    <p:sldMasterId id="2147483731" r:id="rId5"/>
    <p:sldMasterId id="2147483733" r:id="rId6"/>
    <p:sldMasterId id="2147483745" r:id="rId7"/>
    <p:sldMasterId id="2147483761" r:id="rId8"/>
  </p:sldMasterIdLst>
  <p:notesMasterIdLst>
    <p:notesMasterId r:id="rId78"/>
  </p:notesMasterIdLst>
  <p:handoutMasterIdLst>
    <p:handoutMasterId r:id="rId79"/>
  </p:handoutMasterIdLst>
  <p:sldIdLst>
    <p:sldId id="1074" r:id="rId9"/>
    <p:sldId id="273" r:id="rId10"/>
    <p:sldId id="2577" r:id="rId11"/>
    <p:sldId id="2579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580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578" r:id="rId37"/>
    <p:sldId id="2595" r:id="rId38"/>
    <p:sldId id="2582" r:id="rId39"/>
    <p:sldId id="2596" r:id="rId40"/>
    <p:sldId id="2598" r:id="rId41"/>
    <p:sldId id="2600" r:id="rId42"/>
    <p:sldId id="2599" r:id="rId43"/>
    <p:sldId id="2601" r:id="rId44"/>
    <p:sldId id="2581" r:id="rId45"/>
    <p:sldId id="2583" r:id="rId46"/>
    <p:sldId id="2591" r:id="rId47"/>
    <p:sldId id="298" r:id="rId48"/>
    <p:sldId id="2588" r:id="rId49"/>
    <p:sldId id="315" r:id="rId50"/>
    <p:sldId id="764" r:id="rId51"/>
    <p:sldId id="782" r:id="rId52"/>
    <p:sldId id="1332" r:id="rId53"/>
    <p:sldId id="1331" r:id="rId54"/>
    <p:sldId id="1301" r:id="rId55"/>
    <p:sldId id="1300" r:id="rId56"/>
    <p:sldId id="1298" r:id="rId57"/>
    <p:sldId id="2593" r:id="rId58"/>
    <p:sldId id="2594" r:id="rId59"/>
    <p:sldId id="2592" r:id="rId60"/>
    <p:sldId id="1388" r:id="rId61"/>
    <p:sldId id="1384" r:id="rId62"/>
    <p:sldId id="1370" r:id="rId63"/>
    <p:sldId id="2486" r:id="rId64"/>
    <p:sldId id="1365" r:id="rId65"/>
    <p:sldId id="2479" r:id="rId66"/>
    <p:sldId id="1393" r:id="rId67"/>
    <p:sldId id="2481" r:id="rId68"/>
    <p:sldId id="2456" r:id="rId69"/>
    <p:sldId id="2483" r:id="rId70"/>
    <p:sldId id="2485" r:id="rId71"/>
    <p:sldId id="2482" r:id="rId72"/>
    <p:sldId id="2602" r:id="rId73"/>
    <p:sldId id="2461" r:id="rId74"/>
    <p:sldId id="2473" r:id="rId75"/>
    <p:sldId id="2472" r:id="rId76"/>
    <p:sldId id="2587" r:id="rId77"/>
  </p:sldIdLst>
  <p:sldSz cx="12192000" cy="6858000"/>
  <p:notesSz cx="6954838" cy="9240838"/>
  <p:embeddedFontLst>
    <p:embeddedFont>
      <p:font typeface="Helvetica Neue" panose="020B0604020202020204" charset="0"/>
      <p:regular r:id="rId80"/>
      <p:bold r:id="rId81"/>
      <p:italic r:id="rId82"/>
      <p:boldItalic r:id="rId83"/>
    </p:embeddedFont>
    <p:embeddedFont>
      <p:font typeface="Impact" panose="020B0806030902050204" pitchFamily="34" charset="0"/>
      <p:regular r:id="rId84"/>
    </p:embeddedFont>
    <p:embeddedFont>
      <p:font typeface="Poppins" panose="00000500000000000000" pitchFamily="2" charset="0"/>
      <p:regular r:id="rId85"/>
      <p:bold r:id="rId86"/>
      <p:italic r:id="rId87"/>
      <p:boldItalic r:id="rId88"/>
    </p:embeddedFont>
    <p:embeddedFont>
      <p:font typeface="Raleway" pitchFamily="2" charset="0"/>
      <p:regular r:id="rId89"/>
      <p:bold r:id="rId90"/>
      <p:italic r:id="rId91"/>
      <p:boldItalic r:id="rId92"/>
    </p:embeddedFont>
    <p:embeddedFont>
      <p:font typeface="Raleway Medium" pitchFamily="2" charset="0"/>
      <p:regular r:id="rId93"/>
      <p:italic r:id="rId94"/>
    </p:embeddedFont>
    <p:embeddedFont>
      <p:font typeface="Schnebel Slab Pro Expand" panose="020B0604020202020204" charset="0"/>
      <p:bold r:id="rId95"/>
    </p:embeddedFont>
    <p:embeddedFont>
      <p:font typeface="Trebuchet MS" panose="020B0603020202020204" pitchFamily="34" charset="0"/>
      <p:regular r:id="rId96"/>
      <p:bold r:id="rId97"/>
      <p:italic r:id="rId98"/>
      <p:boldItalic r:id="rId9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10">
          <p15:clr>
            <a:srgbClr val="A4A3A4"/>
          </p15:clr>
        </p15:guide>
        <p15:guide id="2" pos="219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00"/>
    <a:srgbClr val="9900FF"/>
    <a:srgbClr val="FF00FF"/>
    <a:srgbClr val="BC7D3E"/>
    <a:srgbClr val="008000"/>
    <a:srgbClr val="0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10"/>
        <p:guide pos="219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font" Target="fonts/font5.fntdata"/><Relationship Id="rId89" Type="http://schemas.openxmlformats.org/officeDocument/2006/relationships/font" Target="fonts/font10.fntdata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handoutMaster" Target="handoutMasters/handoutMaster1.xml"/><Relationship Id="rId10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90" Type="http://schemas.openxmlformats.org/officeDocument/2006/relationships/font" Target="fonts/font11.fntdata"/><Relationship Id="rId95" Type="http://schemas.openxmlformats.org/officeDocument/2006/relationships/font" Target="fonts/font16.fntdata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80" Type="http://schemas.openxmlformats.org/officeDocument/2006/relationships/font" Target="fonts/font1.fntdata"/><Relationship Id="rId85" Type="http://schemas.openxmlformats.org/officeDocument/2006/relationships/font" Target="fonts/font6.fntdata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103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font" Target="fonts/font4.fntdata"/><Relationship Id="rId88" Type="http://schemas.openxmlformats.org/officeDocument/2006/relationships/font" Target="fonts/font9.fntdata"/><Relationship Id="rId91" Type="http://schemas.openxmlformats.org/officeDocument/2006/relationships/font" Target="fonts/font12.fntdata"/><Relationship Id="rId96" Type="http://schemas.openxmlformats.org/officeDocument/2006/relationships/font" Target="fonts/font17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notesMaster" Target="notesMasters/notesMaster1.xml"/><Relationship Id="rId81" Type="http://schemas.openxmlformats.org/officeDocument/2006/relationships/font" Target="fonts/font2.fntdata"/><Relationship Id="rId86" Type="http://schemas.openxmlformats.org/officeDocument/2006/relationships/font" Target="fonts/font7.fntdata"/><Relationship Id="rId94" Type="http://schemas.openxmlformats.org/officeDocument/2006/relationships/font" Target="fonts/font15.fntdata"/><Relationship Id="rId99" Type="http://schemas.openxmlformats.org/officeDocument/2006/relationships/font" Target="fonts/font20.fntdata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font" Target="fonts/font18.fntdata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3.xml"/><Relationship Id="rId92" Type="http://schemas.openxmlformats.org/officeDocument/2006/relationships/font" Target="fonts/font13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font" Target="fonts/font8.fntdata"/><Relationship Id="rId61" Type="http://schemas.openxmlformats.org/officeDocument/2006/relationships/slide" Target="slides/slide53.xml"/><Relationship Id="rId82" Type="http://schemas.openxmlformats.org/officeDocument/2006/relationships/font" Target="fonts/font3.fntdata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font" Target="fonts/font14.fntdata"/><Relationship Id="rId98" Type="http://schemas.openxmlformats.org/officeDocument/2006/relationships/font" Target="fonts/font19.fntdata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40175" y="0"/>
            <a:ext cx="30130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055F0B-CEAC-498E-8F66-9C64796616EE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7288"/>
            <a:ext cx="3013075" cy="4619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40175" y="8777288"/>
            <a:ext cx="3013075" cy="4619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4306DC-C448-456E-BD60-CF5A9FAB3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733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4393" cy="462358"/>
          </a:xfrm>
          <a:prstGeom prst="rect">
            <a:avLst/>
          </a:prstGeom>
        </p:spPr>
        <p:txBody>
          <a:bodyPr vert="horz" lIns="90809" tIns="45405" rIns="90809" bIns="4540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8871" y="0"/>
            <a:ext cx="3014393" cy="462358"/>
          </a:xfrm>
          <a:prstGeom prst="rect">
            <a:avLst/>
          </a:prstGeom>
        </p:spPr>
        <p:txBody>
          <a:bodyPr vert="horz" lIns="90809" tIns="45405" rIns="90809" bIns="45405" rtlCol="0"/>
          <a:lstStyle>
            <a:lvl1pPr algn="r">
              <a:defRPr sz="1200"/>
            </a:lvl1pPr>
          </a:lstStyle>
          <a:p>
            <a:fld id="{99F87A19-DA0E-49FA-B432-71E91535177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2150"/>
            <a:ext cx="6157912" cy="34655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9" tIns="45405" rIns="90809" bIns="4540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6114" y="4390030"/>
            <a:ext cx="5562610" cy="4158062"/>
          </a:xfrm>
          <a:prstGeom prst="rect">
            <a:avLst/>
          </a:prstGeom>
        </p:spPr>
        <p:txBody>
          <a:bodyPr vert="horz" lIns="90809" tIns="45405" rIns="90809" bIns="4540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6902"/>
            <a:ext cx="3014393" cy="462358"/>
          </a:xfrm>
          <a:prstGeom prst="rect">
            <a:avLst/>
          </a:prstGeom>
        </p:spPr>
        <p:txBody>
          <a:bodyPr vert="horz" lIns="90809" tIns="45405" rIns="90809" bIns="4540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8871" y="8776902"/>
            <a:ext cx="3014393" cy="462358"/>
          </a:xfrm>
          <a:prstGeom prst="rect">
            <a:avLst/>
          </a:prstGeom>
        </p:spPr>
        <p:txBody>
          <a:bodyPr vert="horz" lIns="90809" tIns="45405" rIns="90809" bIns="45405" rtlCol="0" anchor="b"/>
          <a:lstStyle>
            <a:lvl1pPr algn="r">
              <a:defRPr sz="1200"/>
            </a:lvl1pPr>
          </a:lstStyle>
          <a:p>
            <a:fld id="{47519FA0-AD9E-4049-8EBC-E31574FBA7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60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Welcome</a:t>
            </a:r>
          </a:p>
          <a:p>
            <a:r>
              <a:rPr lang="en-US"/>
              <a:t>Thank you for choosing to work at Aagard</a:t>
            </a:r>
          </a:p>
          <a:p>
            <a:r>
              <a:rPr lang="en-US"/>
              <a:t>Purpose plus values = Aagard experience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19FA0-AD9E-4049-8EBC-E31574FBA7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8341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5792d4446e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5792d4446e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5792d4446e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5792d4446e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5792d4446e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5792d4446e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5792d4446e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5792d4446e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5792d4446e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5792d4446e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5792d4446e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5792d4446e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5792d4446e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5792d4446e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5792d4446e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5792d4446e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792d4446e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792d4446e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792d4446e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5792d4446e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29057" indent="-280406">
              <a:defRPr sz="24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21626" indent="-224325">
              <a:defRPr sz="24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570276" indent="-224325">
              <a:defRPr sz="24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18927" indent="-224325">
              <a:defRPr sz="24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8DF1E6-4108-5147-9909-B5A567462C4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5792d4446e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5792d4446e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5792d4446e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5792d4446e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5792d4446e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5792d4446e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5792d4446e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5792d4446e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5792d4446e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5792d4446e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5792d4446e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5792d4446e_0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5792d4446e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5792d4446e_0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ccfd3b7b69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ccfd3b7b69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783f3d68c6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783f3d68c6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60FE4-1241-B967-8B5D-5A0605C0F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0E979F-7242-D675-1FD9-5154B3263A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B467E0-2704-4B04-C438-31B9384156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Welcome</a:t>
            </a:r>
          </a:p>
          <a:p>
            <a:r>
              <a:rPr lang="en-US"/>
              <a:t>Thank you for choosing to work at Aagard</a:t>
            </a:r>
          </a:p>
          <a:p>
            <a:r>
              <a:rPr lang="en-US"/>
              <a:t>Purpose plus values = Aagard experience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50772-0258-24F4-9AAC-9AADE06E32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19FA0-AD9E-4049-8EBC-E31574FBA7F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45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62724-75BB-268E-780E-AF834F11E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3631E1-741E-8B49-92DD-A9444C38C1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38ADDB-A7AA-34B2-681C-30E95F9AA5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Welcome</a:t>
            </a:r>
          </a:p>
          <a:p>
            <a:r>
              <a:rPr lang="en-US"/>
              <a:t>Thank you for choosing to work at Aagard</a:t>
            </a:r>
          </a:p>
          <a:p>
            <a:r>
              <a:rPr lang="en-US"/>
              <a:t>Purpose plus values = Aagard experience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8F4E6C-A1A4-66D5-7E20-166A2FACF0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19FA0-AD9E-4049-8EBC-E31574FBA7F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250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AE847-CFBE-7099-57FC-84590D8A9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0278FE-1EC9-BED2-41EC-D1A33C8B20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DAD202-52C8-4BE3-B58C-18B3EA4BAB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EAC23F-8C3F-84D4-30E2-64F9A5B8C3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3668">
              <a:defRPr/>
            </a:pPr>
            <a:fld id="{47519FA0-AD9E-4049-8EBC-E31574FBA7F6}" type="slidenum">
              <a:rPr lang="en-US">
                <a:solidFill>
                  <a:prstClr val="black"/>
                </a:solidFill>
                <a:latin typeface="Calibri"/>
              </a:rPr>
              <a:pPr defTabSz="913668">
                <a:defRPr/>
              </a:pPr>
              <a:t>30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52392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817CD-9CE6-C8A4-8CFB-7568D8C84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A96D1B-1A3F-E777-210C-A6B37B8817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34A2AA-43DB-54DE-D3D7-64FD387EC6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845F09-0DD2-0D0E-F905-B0C7E63387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3668">
              <a:defRPr/>
            </a:pPr>
            <a:fld id="{47519FA0-AD9E-4049-8EBC-E31574FBA7F6}" type="slidenum">
              <a:rPr lang="en-US">
                <a:solidFill>
                  <a:prstClr val="black"/>
                </a:solidFill>
                <a:latin typeface="Calibri"/>
              </a:rPr>
              <a:pPr defTabSz="913668">
                <a:defRPr/>
              </a:pPr>
              <a:t>31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63939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35A03-3B03-357F-E359-EF9ABD241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24C299-89A1-55D0-44DE-41E95D685D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6A30A2-AC83-A7DF-AF52-60F365DE89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A5B9DD-7783-869D-034C-C6AE96E9D1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3668">
              <a:defRPr/>
            </a:pPr>
            <a:fld id="{47519FA0-AD9E-4049-8EBC-E31574FBA7F6}" type="slidenum">
              <a:rPr lang="en-US">
                <a:solidFill>
                  <a:prstClr val="black"/>
                </a:solidFill>
                <a:latin typeface="Calibri"/>
              </a:rPr>
              <a:pPr defTabSz="913668">
                <a:defRPr/>
              </a:pPr>
              <a:t>32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80583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CC1CD-5563-22BE-A9FE-B7A419639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E594E6-D6EE-209C-441E-11F36C7B24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D037E7-2229-F702-1448-CDF2AA1B13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394078-7041-3E52-3D0F-B5B1E2D373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3668">
              <a:defRPr/>
            </a:pPr>
            <a:fld id="{47519FA0-AD9E-4049-8EBC-E31574FBA7F6}" type="slidenum">
              <a:rPr lang="en-US">
                <a:solidFill>
                  <a:prstClr val="black"/>
                </a:solidFill>
                <a:latin typeface="Calibri"/>
              </a:rPr>
              <a:pPr defTabSz="913668">
                <a:defRPr/>
              </a:pPr>
              <a:t>33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06854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0F0C9-19EF-FC4F-4E3E-E6805603F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5EBB83-16A9-95D6-EBDE-081542C539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02E7E6-5D66-5E57-A0FA-D2EDD76038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C7EEC7-59F5-49E3-EF8C-F575311FF4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3668">
              <a:defRPr/>
            </a:pPr>
            <a:fld id="{47519FA0-AD9E-4049-8EBC-E31574FBA7F6}" type="slidenum">
              <a:rPr lang="en-US">
                <a:solidFill>
                  <a:prstClr val="black"/>
                </a:solidFill>
                <a:latin typeface="Calibri"/>
              </a:rPr>
              <a:pPr defTabSz="913668">
                <a:defRPr/>
              </a:pPr>
              <a:t>34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00960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28FB6-B937-5840-44B7-BDAD4F3D7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0512A7-2957-BF48-8DEE-9E26DE05B1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A4B8F3-640E-1C46-AFD1-EA2E7B6C36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40EB4-6701-8D36-4816-4A0E49CAAC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3668">
              <a:defRPr/>
            </a:pPr>
            <a:fld id="{47519FA0-AD9E-4049-8EBC-E31574FBA7F6}" type="slidenum">
              <a:rPr lang="en-US">
                <a:solidFill>
                  <a:prstClr val="black"/>
                </a:solidFill>
                <a:latin typeface="Calibri"/>
              </a:rPr>
              <a:pPr defTabSz="913668">
                <a:defRPr/>
              </a:pPr>
              <a:t>35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78480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D9FB46-A02F-CF54-FC12-8B08CF50F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B747B9-5C5E-7E11-7686-35C87553FC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333EF5-74A1-840F-1606-CA9653822A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0077D-EA31-8019-4261-B7F5431CFD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3668">
              <a:defRPr/>
            </a:pPr>
            <a:fld id="{47519FA0-AD9E-4049-8EBC-E31574FBA7F6}" type="slidenum">
              <a:rPr lang="en-US">
                <a:solidFill>
                  <a:prstClr val="black"/>
                </a:solidFill>
                <a:latin typeface="Calibri"/>
              </a:rPr>
              <a:pPr defTabSz="913668">
                <a:defRPr/>
              </a:pPr>
              <a:t>36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62325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0AD8D-06C2-8AA9-ACCB-767BC77A9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DD34C9-C4BA-B14F-47D9-E667BBCB69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319175-2994-E499-F544-AC68D49619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Welcome</a:t>
            </a:r>
          </a:p>
          <a:p>
            <a:r>
              <a:rPr lang="en-US"/>
              <a:t>Thank you for choosing to work at Aagard</a:t>
            </a:r>
          </a:p>
          <a:p>
            <a:r>
              <a:rPr lang="en-US"/>
              <a:t>Purpose plus values = Aagard experience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F901BB-765F-67BC-3262-21C8408011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19FA0-AD9E-4049-8EBC-E31574FBA7F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9869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141A7-F870-B051-EA70-10D475535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B02263-D628-718E-F206-A5945DC664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27F2A7-0A87-D58E-62C3-01F7918518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Welcome</a:t>
            </a:r>
          </a:p>
          <a:p>
            <a:r>
              <a:rPr lang="en-US"/>
              <a:t>Thank you for choosing to work at Aagard</a:t>
            </a:r>
          </a:p>
          <a:p>
            <a:r>
              <a:rPr lang="en-US"/>
              <a:t>Purpose plus values = Aagard experience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7BB996-8353-C362-7AE5-3661FBEA55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19FA0-AD9E-4049-8EBC-E31574FBA7F6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8419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290" indent="-288290">
              <a:buFont typeface="Arial" pitchFamily="34" charset="0"/>
              <a:buChar char="•"/>
            </a:pPr>
            <a:r>
              <a:rPr lang="en-US" sz="1600">
                <a:cs typeface="Calibri"/>
              </a:rPr>
              <a:t>delete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19FA0-AD9E-4049-8EBC-E31574FBA7F6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501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b461b9beb6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b461b9beb6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290" indent="-288290">
              <a:buFont typeface="Arial" pitchFamily="34" charset="0"/>
              <a:buChar char="•"/>
            </a:pPr>
            <a:r>
              <a:rPr lang="en-US" sz="1600">
                <a:cs typeface="Calibri"/>
              </a:rPr>
              <a:t>Invite them to come and visit!!</a:t>
            </a:r>
          </a:p>
          <a:p>
            <a:pPr marL="288290" indent="-288290">
              <a:buFont typeface="Arial" pitchFamily="34" charset="0"/>
              <a:buChar char="•"/>
            </a:pPr>
            <a:endParaRPr lang="en-US" sz="16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19FA0-AD9E-4049-8EBC-E31574FBA7F6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983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19FA0-AD9E-4049-8EBC-E31574FBA7F6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1051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893" indent="-288893">
              <a:buFont typeface="Arial" pitchFamily="34" charset="0"/>
              <a:buChar char="•"/>
            </a:pPr>
            <a:endParaRPr lang="en-US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19FA0-AD9E-4049-8EBC-E31574FBA7F6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22397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5638" y="1162050"/>
            <a:ext cx="5573712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893" indent="-288893">
              <a:buFont typeface="Arial" pitchFamily="34" charset="0"/>
              <a:buChar char="•"/>
            </a:pPr>
            <a:endParaRPr lang="en-US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19FA0-AD9E-4049-8EBC-E31574FBA7F6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2239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9BEAB-DF9C-166F-8B9F-A4B4CB073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5C50C6-6054-C0AD-E44A-45F3D046C8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9B8CAB-EE24-1B6F-8AC1-D456DF5122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290" indent="-288290">
              <a:buFont typeface="Arial" pitchFamily="34" charset="0"/>
              <a:buChar char="•"/>
            </a:pPr>
            <a:r>
              <a:rPr lang="en-US" sz="1600">
                <a:cs typeface="Calibri"/>
              </a:rPr>
              <a:t>Delete</a:t>
            </a:r>
          </a:p>
          <a:p>
            <a:pPr marL="288290" indent="-288290">
              <a:buFont typeface="Arial" pitchFamily="34" charset="0"/>
              <a:buChar char="•"/>
            </a:pPr>
            <a:endParaRPr lang="en-US" sz="160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09D80D-21C7-BBFB-8949-40C9640E47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19FA0-AD9E-4049-8EBC-E31574FBA7F6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3152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665F7-9391-928D-832D-7AA45C98B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BA400A-01E1-646C-6496-D45F806E5B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86B137-7CE0-CCF6-33BD-923299C3A9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893" indent="-288893">
              <a:buFont typeface="Arial" pitchFamily="34" charset="0"/>
              <a:buChar char="•"/>
            </a:pPr>
            <a:endParaRPr lang="en-US" sz="16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A76C79-20D1-5E75-CA7B-28837C3578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19FA0-AD9E-4049-8EBC-E31574FBA7F6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2444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4AAC3-6258-7F71-40AB-2F1CCA86B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28F4A8-3CAE-75A0-4491-6006EA43F6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826D89-EC29-549B-A314-2954A38D0E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Welcome</a:t>
            </a:r>
          </a:p>
          <a:p>
            <a:r>
              <a:rPr lang="en-US"/>
              <a:t>Thank you for choosing to work at Aagard</a:t>
            </a:r>
          </a:p>
          <a:p>
            <a:r>
              <a:rPr lang="en-US"/>
              <a:t>Purpose plus values = Aagard experience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2974A4-9950-CA58-DE0A-1DC0BD3CEF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19FA0-AD9E-4049-8EBC-E31574FBA7F6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3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81966-B80E-185F-6A40-391461F66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BCC67E-4B67-F11B-9855-7BCFC90C22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4D4A16-A6A2-24A8-E8C3-10E89D4754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955B51-EB05-F1EB-B052-AFACBB5CE5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3668">
              <a:defRPr/>
            </a:pPr>
            <a:fld id="{47519FA0-AD9E-4049-8EBC-E31574FBA7F6}" type="slidenum">
              <a:rPr lang="en-US">
                <a:solidFill>
                  <a:prstClr val="black"/>
                </a:solidFill>
                <a:latin typeface="Calibri"/>
              </a:rPr>
              <a:pPr defTabSz="913668">
                <a:defRPr/>
              </a:pPr>
              <a:t>51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11304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932ED4-7CD1-419A-C30A-BEA0A7479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23F357-07AE-63D2-F6D4-CA2A00F15C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5A8439-B334-F70F-64EB-1A09642079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Welcome</a:t>
            </a:r>
          </a:p>
          <a:p>
            <a:r>
              <a:rPr lang="en-US"/>
              <a:t>Thank you for choosing to work at Aagard</a:t>
            </a:r>
          </a:p>
          <a:p>
            <a:r>
              <a:rPr lang="en-US"/>
              <a:t>Purpose plus values = Aagard experience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FBEFE3-4BF3-7AF2-4548-C0B560E06B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19FA0-AD9E-4049-8EBC-E31574FBA7F6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17116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E9AE0-CBDA-B533-489A-78294439D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016483-69FC-185B-E928-0D83E839B2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AC342A-D1E1-D386-1ED0-47DB11346B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90733-93D7-30B4-0DC5-1AB153BD94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19FA0-AD9E-4049-8EBC-E31574FBA7F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421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5792d4446e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" name="Google Shape;76;g35792d4446e_0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99% of bookings are made online, no book &amp; queue</a:t>
            </a:r>
            <a:endParaRPr i="1"/>
          </a:p>
        </p:txBody>
      </p:sp>
      <p:sp>
        <p:nvSpPr>
          <p:cNvPr id="77" name="Google Shape;77;g35792d4446e_0_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BCEA7-B08C-557A-E036-4B70E1F40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3577E4-5A2C-2CFF-AE04-0800311425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5C9FBB-31C5-9ACE-D43E-FE28CFE7DF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110CA2-FE29-27EB-13E0-C5E5997812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19FA0-AD9E-4049-8EBC-E31574FBA7F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5647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14845A-26FF-4311-87F1-59D2DA4B6E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03074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A6B0B-85C5-CB23-8691-43FB58AE7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A3CA9C-273B-0429-0F9D-9300B62D3F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CC4C0C-F6E9-37F7-418E-C546660A4A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46F5C-FCC4-44C0-7C42-D593AF1186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14845A-26FF-4311-87F1-59D2DA4B6E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26479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A83B1-B895-2233-4C06-DE5E691FF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A004A6-1703-2692-4D4B-D626EA722A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CDBF62-F399-44DC-8D24-F3AA740848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2304B-D9A5-E437-BFDD-60309F44AE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14845A-26FF-4311-87F1-59D2DA4B6E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91414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14845A-26FF-4311-87F1-59D2DA4B6E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10178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0535F-669F-290D-7AAF-BD9D2468F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7AEA5E-9461-F161-CFA7-05322201F1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5CFEB0-D1AD-4DE3-7AC4-F1FE7110E0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061C98-831E-8F6E-5B3E-A63220F388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19FA0-AD9E-4049-8EBC-E31574FBA7F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81940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F6092-A963-65B0-4B34-6EF085AC8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F110DA-0E57-6D5D-A567-45758F70F6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213309-4530-1BA2-9D55-79D51D6B47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BA1F64-2E4C-79AD-EDFA-07136FD39A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19FA0-AD9E-4049-8EBC-E31574FBA7F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56074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3DEA1-DB38-84DB-B140-2F98F5D2D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E4D7C9-F7D9-1372-B039-4D62F46165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7FA1BA-EF32-5EDC-5FD6-E3FDFDF84C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2147FC-BB28-25CC-39FA-897C77DDDE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19FA0-AD9E-4049-8EBC-E31574FBA7F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4732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46D98-FD99-6729-E1AA-EEC3545DF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E70224-E1AD-4465-1B4E-6C7E383735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660DC6-0444-8710-66EA-898F2C9E0F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Welcome</a:t>
            </a:r>
          </a:p>
          <a:p>
            <a:r>
              <a:rPr lang="en-US"/>
              <a:t>Thank you for choosing to work at Aagard</a:t>
            </a:r>
          </a:p>
          <a:p>
            <a:r>
              <a:rPr lang="en-US"/>
              <a:t>Purpose plus values = Aagard experience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36C80-216C-499A-7833-8794F44126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19FA0-AD9E-4049-8EBC-E31574FBA7F6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0461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89C01-BDCE-FB6D-AC80-5D00FED1C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DC7956-46B7-6038-F234-FD3E9C7BCD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56E393-63A1-DC9D-7EB3-1202390B1B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Welcome</a:t>
            </a:r>
          </a:p>
          <a:p>
            <a:r>
              <a:rPr lang="en-US"/>
              <a:t>Thank you for choosing to work at Aagard</a:t>
            </a:r>
          </a:p>
          <a:p>
            <a:r>
              <a:rPr lang="en-US"/>
              <a:t>Purpose plus values = Aagard experience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6BC845-AE8A-8727-2108-6ECB949EFB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19FA0-AD9E-4049-8EBC-E31574FBA7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294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5792d4446e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g35792d4446e_0_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99% of bookings are made online, no book &amp; queue</a:t>
            </a:r>
            <a:endParaRPr i="1"/>
          </a:p>
        </p:txBody>
      </p:sp>
      <p:sp>
        <p:nvSpPr>
          <p:cNvPr id="91" name="Google Shape;91;g35792d4446e_0_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783f3d68c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783f3d68c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4934edacd2_0_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4934edacd2_0_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5792d4446e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5792d4446e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B21054D-FF20-184F-A187-7E835643BD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721" y="1653992"/>
            <a:ext cx="7209491" cy="1940299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8DE8871-812F-A145-9E65-A56F41FC5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7721" y="3137185"/>
            <a:ext cx="5542056" cy="183823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Trebuchet MS" panose="020B070302020209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C697BD-4F1E-AB40-99DF-1E153CABD7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35311" y="5762827"/>
            <a:ext cx="20320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83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ight Two 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02FB5-07B6-D349-BE55-7AAE338D0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7576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BA928-1A1B-5346-B145-5EE94D7CEE6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527859"/>
            <a:ext cx="5181600" cy="3993266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 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 Third level</a:t>
            </a:r>
          </a:p>
          <a:p>
            <a:pPr lvl="3"/>
            <a:r>
              <a:rPr lang="en-US"/>
              <a:t> Fourth level</a:t>
            </a:r>
          </a:p>
          <a:p>
            <a:pPr lvl="4"/>
            <a:r>
              <a:rPr lang="en-US"/>
              <a:t> 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5C3834-65F8-6244-B22C-8177E8F12DE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527859"/>
            <a:ext cx="5181600" cy="3993266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 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 Third level</a:t>
            </a:r>
          </a:p>
          <a:p>
            <a:pPr lvl="3"/>
            <a:r>
              <a:rPr lang="en-US"/>
              <a:t> Fourth level</a:t>
            </a:r>
          </a:p>
          <a:p>
            <a:pPr lvl="4"/>
            <a:r>
              <a:rPr lang="en-US"/>
              <a:t> Fifth level</a:t>
            </a:r>
          </a:p>
        </p:txBody>
      </p:sp>
    </p:spTree>
    <p:extLst>
      <p:ext uri="{BB962C8B-B14F-4D97-AF65-F5344CB8AC3E}">
        <p14:creationId xmlns:p14="http://schemas.microsoft.com/office/powerpoint/2010/main" val="335223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68341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824EAE0-D39E-4B62-A5D0-E73D746C030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B32784-9AED-4074-9F9E-1AFB68FDF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1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824EAE0-D39E-4B62-A5D0-E73D746C030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B32784-9AED-4074-9F9E-1AFB68FDF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571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824EAE0-D39E-4B62-A5D0-E73D746C030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B32784-9AED-4074-9F9E-1AFB68FDF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850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824EAE0-D39E-4B62-A5D0-E73D746C030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B32784-9AED-4074-9F9E-1AFB68FDF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473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824EAE0-D39E-4B62-A5D0-E73D746C030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B32784-9AED-4074-9F9E-1AFB68FDF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82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824EAE0-D39E-4B62-A5D0-E73D746C030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B32784-9AED-4074-9F9E-1AFB68FDF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0065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824EAE0-D39E-4B62-A5D0-E73D746C030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B32784-9AED-4074-9F9E-1AFB68FDF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996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824EAE0-D39E-4B62-A5D0-E73D746C030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B32784-9AED-4074-9F9E-1AFB68FDF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22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 Title and 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9415D-ACC0-BD47-AE61-81A1C3D37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919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23593-95FB-B64A-8AE8-A6C9B56061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733025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 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 Third level</a:t>
            </a:r>
          </a:p>
          <a:p>
            <a:pPr lvl="3"/>
            <a:r>
              <a:rPr lang="en-US"/>
              <a:t> Fourth level</a:t>
            </a:r>
          </a:p>
          <a:p>
            <a:pPr lvl="4"/>
            <a:r>
              <a:rPr lang="en-US"/>
              <a:t> Fifth level</a:t>
            </a:r>
          </a:p>
        </p:txBody>
      </p:sp>
    </p:spTree>
    <p:extLst>
      <p:ext uri="{BB962C8B-B14F-4D97-AF65-F5344CB8AC3E}">
        <p14:creationId xmlns:p14="http://schemas.microsoft.com/office/powerpoint/2010/main" val="1074934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824EAE0-D39E-4B62-A5D0-E73D746C030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B32784-9AED-4074-9F9E-1AFB68FDF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9564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824EAE0-D39E-4B62-A5D0-E73D746C030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B32784-9AED-4074-9F9E-1AFB68FDF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9194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824EAE0-D39E-4B62-A5D0-E73D746C030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B32784-9AED-4074-9F9E-1AFB68FDF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728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B21054D-FF20-184F-A187-7E835643BD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721" y="1653990"/>
            <a:ext cx="7209491" cy="194029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800" b="1">
                <a:solidFill>
                  <a:schemeClr val="tx2"/>
                </a:solidFill>
                <a:latin typeface="Schnebel Slab Pro Expand" panose="00000800000000000000" pitchFamily="50" charset="0"/>
                <a:ea typeface="Verdana" panose="020B0604030504040204" pitchFamily="34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8DE8871-812F-A145-9E65-A56F41FC5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7721" y="3137183"/>
            <a:ext cx="5542056" cy="183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rebuchet MS" panose="020B070302020209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C697BD-4F1E-AB40-99DF-1E153CABD7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35311" y="5762827"/>
            <a:ext cx="20320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5321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 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9415D-ACC0-BD47-AE61-81A1C3D37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07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23593-95FB-B64A-8AE8-A6C9B56061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82556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 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 Third level</a:t>
            </a:r>
          </a:p>
          <a:p>
            <a:pPr lvl="3"/>
            <a:r>
              <a:rPr lang="en-US"/>
              <a:t> Fourth level</a:t>
            </a:r>
          </a:p>
          <a:p>
            <a:pPr lvl="4"/>
            <a:r>
              <a:rPr lang="en-US"/>
              <a:t> Fifth level</a:t>
            </a:r>
          </a:p>
        </p:txBody>
      </p:sp>
    </p:spTree>
    <p:extLst>
      <p:ext uri="{BB962C8B-B14F-4D97-AF65-F5344CB8AC3E}">
        <p14:creationId xmlns:p14="http://schemas.microsoft.com/office/powerpoint/2010/main" val="17910151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wo 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9415D-ACC0-BD47-AE61-81A1C3D37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549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DFCDE6-D774-F14A-BD0E-818B48EA76C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504709"/>
            <a:ext cx="5181600" cy="48326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28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28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28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 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 Third level</a:t>
            </a:r>
          </a:p>
          <a:p>
            <a:pPr lvl="3"/>
            <a:r>
              <a:rPr lang="en-US"/>
              <a:t> Fourth level</a:t>
            </a:r>
          </a:p>
          <a:p>
            <a:pPr lvl="4"/>
            <a:r>
              <a:rPr lang="en-US"/>
              <a:t> 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9F705C0-2754-A144-87B6-AB59E562EBC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504709"/>
            <a:ext cx="5181600" cy="41205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28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28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28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 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 Third level</a:t>
            </a:r>
          </a:p>
          <a:p>
            <a:pPr lvl="3"/>
            <a:r>
              <a:rPr lang="en-US"/>
              <a:t> Fourth level</a:t>
            </a:r>
          </a:p>
          <a:p>
            <a:pPr lvl="4"/>
            <a:r>
              <a:rPr lang="en-US"/>
              <a:t> Fifth level</a:t>
            </a:r>
          </a:p>
        </p:txBody>
      </p:sp>
    </p:spTree>
    <p:extLst>
      <p:ext uri="{BB962C8B-B14F-4D97-AF65-F5344CB8AC3E}">
        <p14:creationId xmlns:p14="http://schemas.microsoft.com/office/powerpoint/2010/main" val="9531718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Light 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68BB5-4E2F-DD4D-8E9F-5D3DECD6AB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721" y="1653990"/>
            <a:ext cx="7209491" cy="194029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76D357-E123-2A4C-858E-C0FC744E5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7721" y="3137183"/>
            <a:ext cx="5542056" cy="183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rebuchet MS" panose="020B070302020209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57910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Section Head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68BB5-4E2F-DD4D-8E9F-5D3DECD6A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721" y="618567"/>
            <a:ext cx="7209491" cy="77235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60EA538-FBB1-EF47-B6D4-E8514C932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599" y="2962141"/>
            <a:ext cx="10647203" cy="35416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3200"/>
            </a:lvl1pPr>
            <a:lvl2pPr>
              <a:lnSpc>
                <a:spcPct val="100000"/>
              </a:lnSpc>
              <a:defRPr sz="3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 Second level</a:t>
            </a:r>
          </a:p>
        </p:txBody>
      </p:sp>
    </p:spTree>
    <p:extLst>
      <p:ext uri="{BB962C8B-B14F-4D97-AF65-F5344CB8AC3E}">
        <p14:creationId xmlns:p14="http://schemas.microsoft.com/office/powerpoint/2010/main" val="3977184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ight 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9415D-ACC0-BD47-AE61-81A1C3D37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23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23593-95FB-B64A-8AE8-A6C9B56061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27858"/>
            <a:ext cx="10515600" cy="46491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/>
            </a:lvl1pPr>
            <a:lvl2pPr>
              <a:lnSpc>
                <a:spcPct val="100000"/>
              </a:lnSpc>
              <a:defRPr sz="3200"/>
            </a:lvl2pPr>
            <a:lvl3pPr>
              <a:lnSpc>
                <a:spcPct val="100000"/>
              </a:lnSpc>
              <a:defRPr sz="3200"/>
            </a:lvl3pPr>
            <a:lvl4pPr>
              <a:lnSpc>
                <a:spcPct val="100000"/>
              </a:lnSpc>
              <a:defRPr sz="3200"/>
            </a:lvl4pPr>
            <a:lvl5pPr>
              <a:lnSpc>
                <a:spcPct val="100000"/>
              </a:lnSpc>
              <a:defRPr sz="3200"/>
            </a:lvl5pPr>
          </a:lstStyle>
          <a:p>
            <a:pPr lvl="0"/>
            <a:r>
              <a:rPr lang="en-US"/>
              <a:t> 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 Third level</a:t>
            </a:r>
          </a:p>
          <a:p>
            <a:pPr lvl="3"/>
            <a:r>
              <a:rPr lang="en-US"/>
              <a:t> Fourth level</a:t>
            </a:r>
          </a:p>
          <a:p>
            <a:pPr lvl="4"/>
            <a:r>
              <a:rPr lang="en-US"/>
              <a:t> Fifth level</a:t>
            </a:r>
          </a:p>
        </p:txBody>
      </p:sp>
    </p:spTree>
    <p:extLst>
      <p:ext uri="{BB962C8B-B14F-4D97-AF65-F5344CB8AC3E}">
        <p14:creationId xmlns:p14="http://schemas.microsoft.com/office/powerpoint/2010/main" val="41688489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ight_Title and 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9415D-ACC0-BD47-AE61-81A1C3D37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07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23593-95FB-B64A-8AE8-A6C9B56061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423686"/>
            <a:ext cx="10515600" cy="475327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 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 Third level</a:t>
            </a:r>
          </a:p>
          <a:p>
            <a:pPr lvl="3"/>
            <a:r>
              <a:rPr lang="en-US"/>
              <a:t> Fourth level</a:t>
            </a:r>
          </a:p>
          <a:p>
            <a:pPr lvl="4"/>
            <a:r>
              <a:rPr lang="en-US"/>
              <a:t> Fifth level</a:t>
            </a:r>
          </a:p>
        </p:txBody>
      </p:sp>
    </p:spTree>
    <p:extLst>
      <p:ext uri="{BB962C8B-B14F-4D97-AF65-F5344CB8AC3E}">
        <p14:creationId xmlns:p14="http://schemas.microsoft.com/office/powerpoint/2010/main" val="1577463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 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9415D-ACC0-BD47-AE61-81A1C3D37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7807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23593-95FB-B64A-8AE8-A6C9B56061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82556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 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 Third level</a:t>
            </a:r>
          </a:p>
          <a:p>
            <a:pPr lvl="3"/>
            <a:r>
              <a:rPr lang="en-US"/>
              <a:t> Fourth level</a:t>
            </a:r>
          </a:p>
          <a:p>
            <a:pPr lvl="4"/>
            <a:r>
              <a:rPr lang="en-US"/>
              <a:t> Fifth level</a:t>
            </a:r>
          </a:p>
        </p:txBody>
      </p:sp>
    </p:spTree>
    <p:extLst>
      <p:ext uri="{BB962C8B-B14F-4D97-AF65-F5344CB8AC3E}">
        <p14:creationId xmlns:p14="http://schemas.microsoft.com/office/powerpoint/2010/main" val="13917825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Content &amp; photo/ch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9415D-ACC0-BD47-AE61-81A1C3D37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07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23593-95FB-B64A-8AE8-A6C9B56061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68365" y="1655181"/>
            <a:ext cx="5485435" cy="3796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US"/>
              <a:t>Insert photo, table or chart by clicking the icon in this box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FC1CDDD-929B-994F-AA9A-B1BD72E0EA6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1542812"/>
            <a:ext cx="4445000" cy="46341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>
              <a:defRPr sz="2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 Second level</a:t>
            </a:r>
          </a:p>
        </p:txBody>
      </p:sp>
    </p:spTree>
    <p:extLst>
      <p:ext uri="{BB962C8B-B14F-4D97-AF65-F5344CB8AC3E}">
        <p14:creationId xmlns:p14="http://schemas.microsoft.com/office/powerpoint/2010/main" val="21699761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ight Two 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02FB5-07B6-D349-BE55-7AAE338D0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76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BA928-1A1B-5346-B145-5EE94D7CEE6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527859"/>
            <a:ext cx="5181600" cy="39932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 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 Third level</a:t>
            </a:r>
          </a:p>
          <a:p>
            <a:pPr lvl="3"/>
            <a:r>
              <a:rPr lang="en-US"/>
              <a:t> Fourth level</a:t>
            </a:r>
          </a:p>
          <a:p>
            <a:pPr lvl="4"/>
            <a:r>
              <a:rPr lang="en-US"/>
              <a:t> 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5C3834-65F8-6244-B22C-8177E8F12DE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527859"/>
            <a:ext cx="5181600" cy="39932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 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 Third level</a:t>
            </a:r>
          </a:p>
          <a:p>
            <a:pPr lvl="3"/>
            <a:r>
              <a:rPr lang="en-US"/>
              <a:t> Fourth level</a:t>
            </a:r>
          </a:p>
          <a:p>
            <a:pPr lvl="4"/>
            <a:r>
              <a:rPr lang="en-US"/>
              <a:t> Fifth level</a:t>
            </a:r>
          </a:p>
        </p:txBody>
      </p:sp>
    </p:spTree>
    <p:extLst>
      <p:ext uri="{BB962C8B-B14F-4D97-AF65-F5344CB8AC3E}">
        <p14:creationId xmlns:p14="http://schemas.microsoft.com/office/powerpoint/2010/main" val="27150315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6D805-6A95-4B16-AF94-BC8B646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38211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5083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128000" y="0"/>
            <a:ext cx="4064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i="0">
                <a:solidFill>
                  <a:schemeClr val="tx1"/>
                </a:solidFill>
                <a:latin typeface="Poppins" pitchFamily="2" charset="77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128000" y="3217090"/>
            <a:ext cx="1561920" cy="156192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i="0">
                <a:solidFill>
                  <a:schemeClr val="tx1"/>
                </a:solidFill>
                <a:latin typeface="Poppins" pitchFamily="2" charset="77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17004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ualt title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217483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700540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61922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ight_Title and 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9415D-ACC0-BD47-AE61-81A1C3D37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78076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457E4F-5D6C-46A3-B04C-1B2ABD3C16D9}"/>
              </a:ext>
            </a:extLst>
          </p:cNvPr>
          <p:cNvSpPr/>
          <p:nvPr userDrawn="1"/>
        </p:nvSpPr>
        <p:spPr>
          <a:xfrm>
            <a:off x="0" y="1212581"/>
            <a:ext cx="12192000" cy="56374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EDA5BB-F074-473B-90D0-A7C8041D44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63273" y="5704035"/>
            <a:ext cx="1995777" cy="73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8472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B21054D-FF20-184F-A187-7E835643BD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721" y="1653990"/>
            <a:ext cx="7209491" cy="194029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800" b="1">
                <a:solidFill>
                  <a:schemeClr val="tx2"/>
                </a:solidFill>
                <a:latin typeface="Schnebel Slab Pro Expand" panose="00000800000000000000" pitchFamily="50" charset="0"/>
                <a:ea typeface="Verdana" panose="020B0604030504040204" pitchFamily="34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8DE8871-812F-A145-9E65-A56F41FC5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7721" y="3137183"/>
            <a:ext cx="5542056" cy="183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rebuchet MS" panose="020B070302020209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C697BD-4F1E-AB40-99DF-1E153CABD7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35311" y="5762827"/>
            <a:ext cx="20320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099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9415D-ACC0-BD47-AE61-81A1C3D37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07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23593-95FB-B64A-8AE8-A6C9B56061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82556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 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 Third level</a:t>
            </a:r>
          </a:p>
          <a:p>
            <a:pPr lvl="3"/>
            <a:r>
              <a:rPr lang="en-US"/>
              <a:t> Fourth level</a:t>
            </a:r>
          </a:p>
          <a:p>
            <a:pPr lvl="4"/>
            <a:r>
              <a:rPr lang="en-US"/>
              <a:t> Fifth level</a:t>
            </a:r>
          </a:p>
        </p:txBody>
      </p:sp>
    </p:spTree>
    <p:extLst>
      <p:ext uri="{BB962C8B-B14F-4D97-AF65-F5344CB8AC3E}">
        <p14:creationId xmlns:p14="http://schemas.microsoft.com/office/powerpoint/2010/main" val="2526033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wo 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9415D-ACC0-BD47-AE61-81A1C3D37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8154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DFCDE6-D774-F14A-BD0E-818B48EA76C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504709"/>
            <a:ext cx="5181600" cy="483267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2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2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2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2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 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 Third level</a:t>
            </a:r>
          </a:p>
          <a:p>
            <a:pPr lvl="3"/>
            <a:r>
              <a:rPr lang="en-US"/>
              <a:t> Fourth level</a:t>
            </a:r>
          </a:p>
          <a:p>
            <a:pPr lvl="4"/>
            <a:r>
              <a:rPr lang="en-US"/>
              <a:t> 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9F705C0-2754-A144-87B6-AB59E562EBC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504710"/>
            <a:ext cx="5181600" cy="412058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2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2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2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2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 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 Third level</a:t>
            </a:r>
          </a:p>
          <a:p>
            <a:pPr lvl="3"/>
            <a:r>
              <a:rPr lang="en-US"/>
              <a:t> Fourth level</a:t>
            </a:r>
          </a:p>
          <a:p>
            <a:pPr lvl="4"/>
            <a:r>
              <a:rPr lang="en-US"/>
              <a:t> Fifth level</a:t>
            </a:r>
          </a:p>
        </p:txBody>
      </p:sp>
    </p:spTree>
    <p:extLst>
      <p:ext uri="{BB962C8B-B14F-4D97-AF65-F5344CB8AC3E}">
        <p14:creationId xmlns:p14="http://schemas.microsoft.com/office/powerpoint/2010/main" val="15049042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9415D-ACC0-BD47-AE61-81A1C3D37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549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DFCDE6-D774-F14A-BD0E-818B48EA76C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504709"/>
            <a:ext cx="5181600" cy="48326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28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28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28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 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 Third level</a:t>
            </a:r>
          </a:p>
          <a:p>
            <a:pPr lvl="3"/>
            <a:r>
              <a:rPr lang="en-US"/>
              <a:t> Fourth level</a:t>
            </a:r>
          </a:p>
          <a:p>
            <a:pPr lvl="4"/>
            <a:r>
              <a:rPr lang="en-US"/>
              <a:t> 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9F705C0-2754-A144-87B6-AB59E562EBC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504709"/>
            <a:ext cx="5181600" cy="41205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28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28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28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 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 Third level</a:t>
            </a:r>
          </a:p>
          <a:p>
            <a:pPr lvl="3"/>
            <a:r>
              <a:rPr lang="en-US"/>
              <a:t> Fourth level</a:t>
            </a:r>
          </a:p>
          <a:p>
            <a:pPr lvl="4"/>
            <a:r>
              <a:rPr lang="en-US"/>
              <a:t> Fifth level</a:t>
            </a:r>
          </a:p>
        </p:txBody>
      </p:sp>
    </p:spTree>
    <p:extLst>
      <p:ext uri="{BB962C8B-B14F-4D97-AF65-F5344CB8AC3E}">
        <p14:creationId xmlns:p14="http://schemas.microsoft.com/office/powerpoint/2010/main" val="25487476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Light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68BB5-4E2F-DD4D-8E9F-5D3DECD6AB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721" y="1653990"/>
            <a:ext cx="7209491" cy="194029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76D357-E123-2A4C-858E-C0FC744E5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7721" y="3137183"/>
            <a:ext cx="5542056" cy="183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rebuchet MS" panose="020B070302020209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59126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68BB5-4E2F-DD4D-8E9F-5D3DECD6A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721" y="618567"/>
            <a:ext cx="7209491" cy="77235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60EA538-FBB1-EF47-B6D4-E8514C932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599" y="2962141"/>
            <a:ext cx="10647203" cy="35416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3200"/>
            </a:lvl1pPr>
            <a:lvl2pPr>
              <a:lnSpc>
                <a:spcPct val="100000"/>
              </a:lnSpc>
              <a:defRPr sz="3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 Second level</a:t>
            </a:r>
          </a:p>
        </p:txBody>
      </p:sp>
    </p:spTree>
    <p:extLst>
      <p:ext uri="{BB962C8B-B14F-4D97-AF65-F5344CB8AC3E}">
        <p14:creationId xmlns:p14="http://schemas.microsoft.com/office/powerpoint/2010/main" val="25821227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ight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9415D-ACC0-BD47-AE61-81A1C3D37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23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23593-95FB-B64A-8AE8-A6C9B56061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27858"/>
            <a:ext cx="10515600" cy="46491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/>
            </a:lvl1pPr>
            <a:lvl2pPr>
              <a:lnSpc>
                <a:spcPct val="100000"/>
              </a:lnSpc>
              <a:defRPr sz="3200"/>
            </a:lvl2pPr>
            <a:lvl3pPr>
              <a:lnSpc>
                <a:spcPct val="100000"/>
              </a:lnSpc>
              <a:defRPr sz="3200"/>
            </a:lvl3pPr>
            <a:lvl4pPr>
              <a:lnSpc>
                <a:spcPct val="100000"/>
              </a:lnSpc>
              <a:defRPr sz="3200"/>
            </a:lvl4pPr>
            <a:lvl5pPr>
              <a:lnSpc>
                <a:spcPct val="100000"/>
              </a:lnSpc>
              <a:defRPr sz="3200"/>
            </a:lvl5pPr>
          </a:lstStyle>
          <a:p>
            <a:pPr lvl="0"/>
            <a:r>
              <a:rPr lang="en-US"/>
              <a:t> 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 Third level</a:t>
            </a:r>
          </a:p>
          <a:p>
            <a:pPr lvl="3"/>
            <a:r>
              <a:rPr lang="en-US"/>
              <a:t> Fourth level</a:t>
            </a:r>
          </a:p>
          <a:p>
            <a:pPr lvl="4"/>
            <a:r>
              <a:rPr lang="en-US"/>
              <a:t> Fifth level</a:t>
            </a:r>
          </a:p>
        </p:txBody>
      </p:sp>
    </p:spTree>
    <p:extLst>
      <p:ext uri="{BB962C8B-B14F-4D97-AF65-F5344CB8AC3E}">
        <p14:creationId xmlns:p14="http://schemas.microsoft.com/office/powerpoint/2010/main" val="11180933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ight_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9415D-ACC0-BD47-AE61-81A1C3D37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07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23593-95FB-B64A-8AE8-A6C9B56061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423686"/>
            <a:ext cx="10515600" cy="475327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 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 Third level</a:t>
            </a:r>
          </a:p>
          <a:p>
            <a:pPr lvl="3"/>
            <a:r>
              <a:rPr lang="en-US"/>
              <a:t> Fourth level</a:t>
            </a:r>
          </a:p>
          <a:p>
            <a:pPr lvl="4"/>
            <a:r>
              <a:rPr lang="en-US"/>
              <a:t> Fifth level</a:t>
            </a:r>
          </a:p>
        </p:txBody>
      </p:sp>
    </p:spTree>
    <p:extLst>
      <p:ext uri="{BB962C8B-B14F-4D97-AF65-F5344CB8AC3E}">
        <p14:creationId xmlns:p14="http://schemas.microsoft.com/office/powerpoint/2010/main" val="33484881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Content &amp; photo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9415D-ACC0-BD47-AE61-81A1C3D37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07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23593-95FB-B64A-8AE8-A6C9B56061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68365" y="1655181"/>
            <a:ext cx="5485435" cy="3796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US"/>
              <a:t>Insert photo, table or chart by clicking the icon in this box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FC1CDDD-929B-994F-AA9A-B1BD72E0EA6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1542812"/>
            <a:ext cx="4445000" cy="46341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>
              <a:defRPr sz="2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 Second level</a:t>
            </a:r>
          </a:p>
        </p:txBody>
      </p:sp>
    </p:spTree>
    <p:extLst>
      <p:ext uri="{BB962C8B-B14F-4D97-AF65-F5344CB8AC3E}">
        <p14:creationId xmlns:p14="http://schemas.microsoft.com/office/powerpoint/2010/main" val="6618745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ight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02FB5-07B6-D349-BE55-7AAE338D0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76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BA928-1A1B-5346-B145-5EE94D7CEE6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527859"/>
            <a:ext cx="5181600" cy="39932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 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 Third level</a:t>
            </a:r>
          </a:p>
          <a:p>
            <a:pPr lvl="3"/>
            <a:r>
              <a:rPr lang="en-US"/>
              <a:t> Fourth level</a:t>
            </a:r>
          </a:p>
          <a:p>
            <a:pPr lvl="4"/>
            <a:r>
              <a:rPr lang="en-US"/>
              <a:t> 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5C3834-65F8-6244-B22C-8177E8F12DE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527859"/>
            <a:ext cx="5181600" cy="39932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 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 Third level</a:t>
            </a:r>
          </a:p>
          <a:p>
            <a:pPr lvl="3"/>
            <a:r>
              <a:rPr lang="en-US"/>
              <a:t> Fourth level</a:t>
            </a:r>
          </a:p>
          <a:p>
            <a:pPr lvl="4"/>
            <a:r>
              <a:rPr lang="en-US"/>
              <a:t> Fifth level</a:t>
            </a:r>
          </a:p>
        </p:txBody>
      </p:sp>
    </p:spTree>
    <p:extLst>
      <p:ext uri="{BB962C8B-B14F-4D97-AF65-F5344CB8AC3E}">
        <p14:creationId xmlns:p14="http://schemas.microsoft.com/office/powerpoint/2010/main" val="9069333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6D805-6A95-4B16-AF94-BC8B646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0329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Light 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68BB5-4E2F-DD4D-8E9F-5D3DECD6AB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721" y="1653992"/>
            <a:ext cx="7209491" cy="1940299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76D357-E123-2A4C-858E-C0FC744E5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7721" y="3137185"/>
            <a:ext cx="5542056" cy="183823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Trebuchet MS" panose="020B070302020209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0406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Section Head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68BB5-4E2F-DD4D-8E9F-5D3DECD6A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721" y="618568"/>
            <a:ext cx="7209491" cy="772351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60EA538-FBB1-EF47-B6D4-E8514C932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600" y="2962143"/>
            <a:ext cx="10647203" cy="354169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  <a:lvl2pPr>
              <a:lnSpc>
                <a:spcPct val="100000"/>
              </a:lnSpc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 Second level</a:t>
            </a:r>
          </a:p>
        </p:txBody>
      </p:sp>
    </p:spTree>
    <p:extLst>
      <p:ext uri="{BB962C8B-B14F-4D97-AF65-F5344CB8AC3E}">
        <p14:creationId xmlns:p14="http://schemas.microsoft.com/office/powerpoint/2010/main" val="333398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ight 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9415D-ACC0-BD47-AE61-81A1C3D37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7923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23593-95FB-B64A-8AE8-A6C9B56061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27860"/>
            <a:ext cx="10515600" cy="464910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400"/>
            </a:lvl3pPr>
            <a:lvl4pPr>
              <a:lnSpc>
                <a:spcPct val="100000"/>
              </a:lnSpc>
              <a:defRPr sz="2400"/>
            </a:lvl4pPr>
            <a:lvl5pPr>
              <a:lnSpc>
                <a:spcPct val="100000"/>
              </a:lnSpc>
              <a:defRPr sz="2400"/>
            </a:lvl5pPr>
          </a:lstStyle>
          <a:p>
            <a:pPr lvl="0"/>
            <a:r>
              <a:rPr lang="en-US"/>
              <a:t> 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 Third level</a:t>
            </a:r>
          </a:p>
          <a:p>
            <a:pPr lvl="3"/>
            <a:r>
              <a:rPr lang="en-US"/>
              <a:t> Fourth level</a:t>
            </a:r>
          </a:p>
          <a:p>
            <a:pPr lvl="4"/>
            <a:r>
              <a:rPr lang="en-US"/>
              <a:t> Fifth level</a:t>
            </a:r>
          </a:p>
        </p:txBody>
      </p:sp>
    </p:spTree>
    <p:extLst>
      <p:ext uri="{BB962C8B-B14F-4D97-AF65-F5344CB8AC3E}">
        <p14:creationId xmlns:p14="http://schemas.microsoft.com/office/powerpoint/2010/main" val="2023246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ight_Title and 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9415D-ACC0-BD47-AE61-81A1C3D37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78076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23593-95FB-B64A-8AE8-A6C9B56061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423686"/>
            <a:ext cx="10515600" cy="4753277"/>
          </a:xfrm>
        </p:spPr>
        <p:txBody>
          <a:bodyPr/>
          <a:lstStyle/>
          <a:p>
            <a:pPr lvl="0"/>
            <a:r>
              <a:rPr lang="en-US"/>
              <a:t> 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 Third level</a:t>
            </a:r>
          </a:p>
          <a:p>
            <a:pPr lvl="3"/>
            <a:r>
              <a:rPr lang="en-US"/>
              <a:t> Fourth level</a:t>
            </a:r>
          </a:p>
          <a:p>
            <a:pPr lvl="4"/>
            <a:r>
              <a:rPr lang="en-US"/>
              <a:t> Fifth level</a:t>
            </a:r>
          </a:p>
        </p:txBody>
      </p:sp>
    </p:spTree>
    <p:extLst>
      <p:ext uri="{BB962C8B-B14F-4D97-AF65-F5344CB8AC3E}">
        <p14:creationId xmlns:p14="http://schemas.microsoft.com/office/powerpoint/2010/main" val="3447537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Content &amp; photo/ch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9415D-ACC0-BD47-AE61-81A1C3D37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78076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23593-95FB-B64A-8AE8-A6C9B56061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68365" y="1655181"/>
            <a:ext cx="5485435" cy="3796496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</a:lstStyle>
          <a:p>
            <a:pPr lvl="0"/>
            <a:r>
              <a:rPr lang="en-US"/>
              <a:t>Insert photo, table or chart by clicking the icon in this box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FC1CDDD-929B-994F-AA9A-B1BD72E0EA6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1542814"/>
            <a:ext cx="4445000" cy="4634151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>
              <a:defRPr sz="21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 Second level</a:t>
            </a:r>
          </a:p>
        </p:txBody>
      </p:sp>
    </p:spTree>
    <p:extLst>
      <p:ext uri="{BB962C8B-B14F-4D97-AF65-F5344CB8AC3E}">
        <p14:creationId xmlns:p14="http://schemas.microsoft.com/office/powerpoint/2010/main" val="1952152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0.w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834FE2-ABF1-564B-B745-5A7443E55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0CB1A-22E5-114E-9419-E80048DCF4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 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 Third level</a:t>
            </a:r>
          </a:p>
          <a:p>
            <a:pPr lvl="3"/>
            <a:r>
              <a:rPr lang="en-US"/>
              <a:t> Fourth level</a:t>
            </a:r>
          </a:p>
          <a:p>
            <a:pPr lvl="4"/>
            <a:r>
              <a:rPr lang="en-US"/>
              <a:t> Fifth level</a:t>
            </a:r>
          </a:p>
        </p:txBody>
      </p:sp>
    </p:spTree>
    <p:extLst>
      <p:ext uri="{BB962C8B-B14F-4D97-AF65-F5344CB8AC3E}">
        <p14:creationId xmlns:p14="http://schemas.microsoft.com/office/powerpoint/2010/main" val="327894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Schnebel Slab Pro Expand" pitchFamily="2" charset="77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SzPct val="70000"/>
        <a:buFont typeface="Wingdings" pitchFamily="2" charset="2"/>
        <a:buChar char="Ø"/>
        <a:defRPr sz="24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buSzPct val="70000"/>
        <a:buFont typeface="Wingdings" pitchFamily="2" charset="2"/>
        <a:buChar char="Ø"/>
        <a:defRPr sz="24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buSzPct val="70000"/>
        <a:buFont typeface="Wingdings" pitchFamily="2" charset="2"/>
        <a:buChar char="Ø"/>
        <a:defRPr sz="24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buSzPct val="70000"/>
        <a:buFont typeface="Wingdings" pitchFamily="2" charset="2"/>
        <a:buChar char="Ø"/>
        <a:defRPr sz="24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buSzPct val="70000"/>
        <a:buFont typeface="Wingdings" pitchFamily="2" charset="2"/>
        <a:buChar char="Ø"/>
        <a:defRPr sz="24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876800" y="6283961"/>
            <a:ext cx="72136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100">
                <a:latin typeface="Calibri Light" panose="020F0302020204030204" pitchFamily="34" charset="0"/>
              </a:rPr>
              <a:t>COPYRIGHT © TRIUNE LEADERSHIP SERVICES, LLC  PLEASE DO</a:t>
            </a:r>
            <a:r>
              <a:rPr lang="en-US" altLang="en-US" sz="1100" baseline="0">
                <a:latin typeface="Calibri Light" panose="020F0302020204030204" pitchFamily="34" charset="0"/>
              </a:rPr>
              <a:t> NOT DUPLICATE</a:t>
            </a:r>
            <a:endParaRPr lang="en-US" altLang="en-US" sz="1100">
              <a:latin typeface="Calibri Light" panose="020F03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530182"/>
            <a:ext cx="12192000" cy="327818"/>
          </a:xfrm>
          <a:prstGeom prst="rect">
            <a:avLst/>
          </a:prstGeom>
          <a:gradFill flip="none" rotWithShape="1">
            <a:gsLst>
              <a:gs pos="100000">
                <a:srgbClr val="FFB038"/>
              </a:gs>
              <a:gs pos="0">
                <a:schemeClr val="bg1"/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48" y="1460250"/>
            <a:ext cx="10670904" cy="29910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62205" y="5733771"/>
            <a:ext cx="2881155" cy="58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650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876800" y="6283961"/>
            <a:ext cx="72136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100">
                <a:latin typeface="Calibri Light" panose="020F0302020204030204" pitchFamily="34" charset="0"/>
              </a:rPr>
              <a:t>COPYRIGHT ©  TRIUNE LEADERSHIP SERVICES, LLC  PLEASE DO</a:t>
            </a:r>
            <a:r>
              <a:rPr lang="en-US" altLang="en-US" sz="1100" baseline="0">
                <a:latin typeface="Calibri Light" panose="020F0302020204030204" pitchFamily="34" charset="0"/>
              </a:rPr>
              <a:t> NOT DUPLICATE</a:t>
            </a:r>
            <a:endParaRPr lang="en-US" altLang="en-US" sz="1100">
              <a:latin typeface="Calibri Light" panose="020F03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530182"/>
            <a:ext cx="12192000" cy="327818"/>
          </a:xfrm>
          <a:prstGeom prst="rect">
            <a:avLst/>
          </a:prstGeom>
          <a:gradFill flip="none" rotWithShape="1">
            <a:gsLst>
              <a:gs pos="100000">
                <a:srgbClr val="FFB038"/>
              </a:gs>
              <a:gs pos="0">
                <a:schemeClr val="bg1"/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57595"/>
            <a:ext cx="3706948" cy="8071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193245" y="5733771"/>
            <a:ext cx="2881155" cy="58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0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834FE2-ABF1-564B-B745-5A7443E55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0CB1A-22E5-114E-9419-E80048DCF4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 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 Third level</a:t>
            </a:r>
          </a:p>
          <a:p>
            <a:pPr lvl="3"/>
            <a:r>
              <a:rPr lang="en-US"/>
              <a:t> Fourth level</a:t>
            </a:r>
          </a:p>
          <a:p>
            <a:pPr lvl="4"/>
            <a:r>
              <a:rPr lang="en-US"/>
              <a:t> Fifth level</a:t>
            </a:r>
          </a:p>
        </p:txBody>
      </p:sp>
    </p:spTree>
    <p:extLst>
      <p:ext uri="{BB962C8B-B14F-4D97-AF65-F5344CB8AC3E}">
        <p14:creationId xmlns:p14="http://schemas.microsoft.com/office/powerpoint/2010/main" val="3993260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Schnebel Slab Pro Expand" panose="00000800000000000000" pitchFamily="50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Wingdings" pitchFamily="2" charset="2"/>
        <a:buChar char="Ø"/>
        <a:defRPr sz="3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Wingdings" pitchFamily="2" charset="2"/>
        <a:buChar char="Ø"/>
        <a:defRPr sz="3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Wingdings" pitchFamily="2" charset="2"/>
        <a:buChar char="Ø"/>
        <a:defRPr sz="3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Wingdings" pitchFamily="2" charset="2"/>
        <a:buChar char="Ø"/>
        <a:defRPr sz="3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Wingdings" pitchFamily="2" charset="2"/>
        <a:buChar char="Ø"/>
        <a:defRPr sz="3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834FE2-ABF1-564B-B745-5A7443E55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0CB1A-22E5-114E-9419-E80048DCF4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 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 Third level</a:t>
            </a:r>
          </a:p>
          <a:p>
            <a:pPr lvl="3"/>
            <a:r>
              <a:rPr lang="en-US"/>
              <a:t> Fourth level</a:t>
            </a:r>
          </a:p>
          <a:p>
            <a:pPr lvl="4"/>
            <a:r>
              <a:rPr lang="en-US"/>
              <a:t> Fifth level</a:t>
            </a:r>
          </a:p>
        </p:txBody>
      </p:sp>
    </p:spTree>
    <p:extLst>
      <p:ext uri="{BB962C8B-B14F-4D97-AF65-F5344CB8AC3E}">
        <p14:creationId xmlns:p14="http://schemas.microsoft.com/office/powerpoint/2010/main" val="1127323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Schnebel Slab Pro Expand" panose="00000800000000000000" pitchFamily="50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Wingdings" pitchFamily="2" charset="2"/>
        <a:buChar char="Ø"/>
        <a:defRPr sz="3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Wingdings" pitchFamily="2" charset="2"/>
        <a:buChar char="Ø"/>
        <a:defRPr sz="3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Wingdings" pitchFamily="2" charset="2"/>
        <a:buChar char="Ø"/>
        <a:defRPr sz="3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Wingdings" pitchFamily="2" charset="2"/>
        <a:buChar char="Ø"/>
        <a:defRPr sz="3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Wingdings" pitchFamily="2" charset="2"/>
        <a:buChar char="Ø"/>
        <a:defRPr sz="3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00923D3-0B1D-41A5-BBBF-004FD3F1E7D4}"/>
              </a:ext>
            </a:extLst>
          </p:cNvPr>
          <p:cNvSpPr txBox="1"/>
          <p:nvPr/>
        </p:nvSpPr>
        <p:spPr>
          <a:xfrm>
            <a:off x="450218" y="1594923"/>
            <a:ext cx="10623007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chnebel Slab Pro Expand"/>
                <a:ea typeface="Cambria"/>
                <a:cs typeface="+mn-cs"/>
              </a:rPr>
              <a:t>Helping </a:t>
            </a:r>
            <a:r>
              <a:rPr lang="en-US" sz="6000" b="1">
                <a:solidFill>
                  <a:srgbClr val="FFFFFF"/>
                </a:solidFill>
                <a:latin typeface="Schnebel Slab Pro Expand"/>
                <a:ea typeface="Cambria"/>
              </a:rPr>
              <a:t>O</a:t>
            </a:r>
            <a:r>
              <a:rPr kumimoji="0" lang="en-US" sz="60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chnebel Slab Pro Expand"/>
                <a:ea typeface="Cambria"/>
                <a:cs typeface="+mn-cs"/>
              </a:rPr>
              <a:t>ur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chnebel Slab Pro Expand"/>
              <a:ea typeface="Cambri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chnebel Slab Pro Expand"/>
                <a:ea typeface="Cambria"/>
                <a:cs typeface="+mn-cs"/>
              </a:rPr>
              <a:t>Customers Win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6E53A44-DE00-4138-A357-29CDD6D02DA5}"/>
              </a:ext>
            </a:extLst>
          </p:cNvPr>
          <p:cNvGrpSpPr/>
          <p:nvPr/>
        </p:nvGrpSpPr>
        <p:grpSpPr>
          <a:xfrm>
            <a:off x="1114349" y="5536190"/>
            <a:ext cx="7355153" cy="954107"/>
            <a:chOff x="1114349" y="5536190"/>
            <a:chExt cx="7355153" cy="95410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D3CCB38-330E-4C2A-8200-B50357C4D585}"/>
                </a:ext>
              </a:extLst>
            </p:cNvPr>
            <p:cNvSpPr txBox="1"/>
            <p:nvPr/>
          </p:nvSpPr>
          <p:spPr>
            <a:xfrm>
              <a:off x="1173311" y="5536190"/>
              <a:ext cx="7296191" cy="95410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chnebel Slab Pro Expand"/>
                  <a:ea typeface="+mn-ea"/>
                  <a:cs typeface="+mn-cs"/>
                </a:rPr>
                <a:t>  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/>
                  <a:ea typeface="Cambria"/>
                  <a:cs typeface="+mn-cs"/>
                </a:rPr>
                <a:t>Winning         Together         Honorably 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/>
                  <a:ea typeface="Cambria"/>
                  <a:cs typeface="+mn-cs"/>
                </a:rPr>
                <a:t>      Passionately           Positively</a:t>
              </a:r>
            </a:p>
          </p:txBody>
        </p:sp>
        <p:grpSp>
          <p:nvGrpSpPr>
            <p:cNvPr id="10" name="Group 4">
              <a:extLst>
                <a:ext uri="{FF2B5EF4-FFF2-40B4-BE49-F238E27FC236}">
                  <a16:creationId xmlns:a16="http://schemas.microsoft.com/office/drawing/2014/main" id="{284112C1-683C-4C56-85B7-074D0562417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383950" y="5608169"/>
              <a:ext cx="316166" cy="365760"/>
              <a:chOff x="2496" y="3828"/>
              <a:chExt cx="255" cy="295"/>
            </a:xfrm>
          </p:grpSpPr>
          <p:sp>
            <p:nvSpPr>
              <p:cNvPr id="11" name="AutoShape 3">
                <a:extLst>
                  <a:ext uri="{FF2B5EF4-FFF2-40B4-BE49-F238E27FC236}">
                    <a16:creationId xmlns:a16="http://schemas.microsoft.com/office/drawing/2014/main" id="{E4977132-71B0-4ECF-B150-5FB46E10B9BF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2496" y="3828"/>
                <a:ext cx="253" cy="2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7AAFD284-E420-491E-92F6-661EF6EA650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96" y="3830"/>
                <a:ext cx="255" cy="293"/>
              </a:xfrm>
              <a:custGeom>
                <a:avLst/>
                <a:gdLst>
                  <a:gd name="T0" fmla="*/ 152 w 255"/>
                  <a:gd name="T1" fmla="*/ 115 h 293"/>
                  <a:gd name="T2" fmla="*/ 152 w 255"/>
                  <a:gd name="T3" fmla="*/ 115 h 293"/>
                  <a:gd name="T4" fmla="*/ 152 w 255"/>
                  <a:gd name="T5" fmla="*/ 115 h 293"/>
                  <a:gd name="T6" fmla="*/ 175 w 255"/>
                  <a:gd name="T7" fmla="*/ 0 h 293"/>
                  <a:gd name="T8" fmla="*/ 123 w 255"/>
                  <a:gd name="T9" fmla="*/ 113 h 293"/>
                  <a:gd name="T10" fmla="*/ 123 w 255"/>
                  <a:gd name="T11" fmla="*/ 113 h 293"/>
                  <a:gd name="T12" fmla="*/ 93 w 255"/>
                  <a:gd name="T13" fmla="*/ 90 h 293"/>
                  <a:gd name="T14" fmla="*/ 97 w 255"/>
                  <a:gd name="T15" fmla="*/ 131 h 293"/>
                  <a:gd name="T16" fmla="*/ 0 w 255"/>
                  <a:gd name="T17" fmla="*/ 141 h 293"/>
                  <a:gd name="T18" fmla="*/ 89 w 255"/>
                  <a:gd name="T19" fmla="*/ 158 h 293"/>
                  <a:gd name="T20" fmla="*/ 58 w 255"/>
                  <a:gd name="T21" fmla="*/ 199 h 293"/>
                  <a:gd name="T22" fmla="*/ 103 w 255"/>
                  <a:gd name="T23" fmla="*/ 178 h 293"/>
                  <a:gd name="T24" fmla="*/ 80 w 255"/>
                  <a:gd name="T25" fmla="*/ 293 h 293"/>
                  <a:gd name="T26" fmla="*/ 132 w 255"/>
                  <a:gd name="T27" fmla="*/ 178 h 293"/>
                  <a:gd name="T28" fmla="*/ 163 w 255"/>
                  <a:gd name="T29" fmla="*/ 201 h 293"/>
                  <a:gd name="T30" fmla="*/ 158 w 255"/>
                  <a:gd name="T31" fmla="*/ 162 h 293"/>
                  <a:gd name="T32" fmla="*/ 255 w 255"/>
                  <a:gd name="T33" fmla="*/ 150 h 293"/>
                  <a:gd name="T34" fmla="*/ 167 w 255"/>
                  <a:gd name="T35" fmla="*/ 133 h 293"/>
                  <a:gd name="T36" fmla="*/ 198 w 255"/>
                  <a:gd name="T37" fmla="*/ 94 h 293"/>
                  <a:gd name="T38" fmla="*/ 152 w 255"/>
                  <a:gd name="T39" fmla="*/ 115 h 293"/>
                  <a:gd name="T40" fmla="*/ 175 w 255"/>
                  <a:gd name="T41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55" h="293">
                    <a:moveTo>
                      <a:pt x="152" y="115"/>
                    </a:moveTo>
                    <a:lnTo>
                      <a:pt x="152" y="115"/>
                    </a:lnTo>
                    <a:lnTo>
                      <a:pt x="152" y="115"/>
                    </a:lnTo>
                    <a:close/>
                    <a:moveTo>
                      <a:pt x="175" y="0"/>
                    </a:moveTo>
                    <a:lnTo>
                      <a:pt x="123" y="113"/>
                    </a:lnTo>
                    <a:lnTo>
                      <a:pt x="123" y="113"/>
                    </a:lnTo>
                    <a:lnTo>
                      <a:pt x="93" y="90"/>
                    </a:lnTo>
                    <a:lnTo>
                      <a:pt x="97" y="131"/>
                    </a:lnTo>
                    <a:lnTo>
                      <a:pt x="0" y="141"/>
                    </a:lnTo>
                    <a:lnTo>
                      <a:pt x="89" y="158"/>
                    </a:lnTo>
                    <a:lnTo>
                      <a:pt x="58" y="199"/>
                    </a:lnTo>
                    <a:lnTo>
                      <a:pt x="103" y="178"/>
                    </a:lnTo>
                    <a:lnTo>
                      <a:pt x="80" y="293"/>
                    </a:lnTo>
                    <a:lnTo>
                      <a:pt x="132" y="178"/>
                    </a:lnTo>
                    <a:lnTo>
                      <a:pt x="163" y="201"/>
                    </a:lnTo>
                    <a:lnTo>
                      <a:pt x="158" y="162"/>
                    </a:lnTo>
                    <a:lnTo>
                      <a:pt x="255" y="150"/>
                    </a:lnTo>
                    <a:lnTo>
                      <a:pt x="167" y="133"/>
                    </a:lnTo>
                    <a:lnTo>
                      <a:pt x="198" y="94"/>
                    </a:lnTo>
                    <a:lnTo>
                      <a:pt x="152" y="115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B41D06E8-3F03-4F4E-9F48-F3872A1762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70497" y="5610649"/>
              <a:ext cx="316166" cy="363280"/>
            </a:xfrm>
            <a:custGeom>
              <a:avLst/>
              <a:gdLst>
                <a:gd name="T0" fmla="*/ 152 w 255"/>
                <a:gd name="T1" fmla="*/ 115 h 293"/>
                <a:gd name="T2" fmla="*/ 152 w 255"/>
                <a:gd name="T3" fmla="*/ 115 h 293"/>
                <a:gd name="T4" fmla="*/ 152 w 255"/>
                <a:gd name="T5" fmla="*/ 115 h 293"/>
                <a:gd name="T6" fmla="*/ 175 w 255"/>
                <a:gd name="T7" fmla="*/ 0 h 293"/>
                <a:gd name="T8" fmla="*/ 123 w 255"/>
                <a:gd name="T9" fmla="*/ 113 h 293"/>
                <a:gd name="T10" fmla="*/ 123 w 255"/>
                <a:gd name="T11" fmla="*/ 113 h 293"/>
                <a:gd name="T12" fmla="*/ 93 w 255"/>
                <a:gd name="T13" fmla="*/ 90 h 293"/>
                <a:gd name="T14" fmla="*/ 97 w 255"/>
                <a:gd name="T15" fmla="*/ 131 h 293"/>
                <a:gd name="T16" fmla="*/ 0 w 255"/>
                <a:gd name="T17" fmla="*/ 141 h 293"/>
                <a:gd name="T18" fmla="*/ 89 w 255"/>
                <a:gd name="T19" fmla="*/ 158 h 293"/>
                <a:gd name="T20" fmla="*/ 58 w 255"/>
                <a:gd name="T21" fmla="*/ 199 h 293"/>
                <a:gd name="T22" fmla="*/ 103 w 255"/>
                <a:gd name="T23" fmla="*/ 178 h 293"/>
                <a:gd name="T24" fmla="*/ 80 w 255"/>
                <a:gd name="T25" fmla="*/ 293 h 293"/>
                <a:gd name="T26" fmla="*/ 132 w 255"/>
                <a:gd name="T27" fmla="*/ 178 h 293"/>
                <a:gd name="T28" fmla="*/ 163 w 255"/>
                <a:gd name="T29" fmla="*/ 201 h 293"/>
                <a:gd name="T30" fmla="*/ 158 w 255"/>
                <a:gd name="T31" fmla="*/ 162 h 293"/>
                <a:gd name="T32" fmla="*/ 255 w 255"/>
                <a:gd name="T33" fmla="*/ 150 h 293"/>
                <a:gd name="T34" fmla="*/ 167 w 255"/>
                <a:gd name="T35" fmla="*/ 133 h 293"/>
                <a:gd name="T36" fmla="*/ 198 w 255"/>
                <a:gd name="T37" fmla="*/ 94 h 293"/>
                <a:gd name="T38" fmla="*/ 152 w 255"/>
                <a:gd name="T39" fmla="*/ 115 h 293"/>
                <a:gd name="T40" fmla="*/ 175 w 255"/>
                <a:gd name="T4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5" h="293">
                  <a:moveTo>
                    <a:pt x="152" y="115"/>
                  </a:moveTo>
                  <a:lnTo>
                    <a:pt x="152" y="115"/>
                  </a:lnTo>
                  <a:lnTo>
                    <a:pt x="152" y="115"/>
                  </a:lnTo>
                  <a:close/>
                  <a:moveTo>
                    <a:pt x="175" y="0"/>
                  </a:moveTo>
                  <a:lnTo>
                    <a:pt x="123" y="113"/>
                  </a:lnTo>
                  <a:lnTo>
                    <a:pt x="123" y="113"/>
                  </a:lnTo>
                  <a:lnTo>
                    <a:pt x="93" y="90"/>
                  </a:lnTo>
                  <a:lnTo>
                    <a:pt x="97" y="131"/>
                  </a:lnTo>
                  <a:lnTo>
                    <a:pt x="0" y="141"/>
                  </a:lnTo>
                  <a:lnTo>
                    <a:pt x="89" y="158"/>
                  </a:lnTo>
                  <a:lnTo>
                    <a:pt x="58" y="199"/>
                  </a:lnTo>
                  <a:lnTo>
                    <a:pt x="103" y="178"/>
                  </a:lnTo>
                  <a:lnTo>
                    <a:pt x="80" y="293"/>
                  </a:lnTo>
                  <a:lnTo>
                    <a:pt x="132" y="178"/>
                  </a:lnTo>
                  <a:lnTo>
                    <a:pt x="163" y="201"/>
                  </a:lnTo>
                  <a:lnTo>
                    <a:pt x="158" y="162"/>
                  </a:lnTo>
                  <a:lnTo>
                    <a:pt x="255" y="150"/>
                  </a:lnTo>
                  <a:lnTo>
                    <a:pt x="167" y="133"/>
                  </a:lnTo>
                  <a:lnTo>
                    <a:pt x="198" y="94"/>
                  </a:lnTo>
                  <a:lnTo>
                    <a:pt x="152" y="115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5FEE8D71-B3FC-484F-9A61-2280B43911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17279" y="6063706"/>
              <a:ext cx="316166" cy="363280"/>
            </a:xfrm>
            <a:custGeom>
              <a:avLst/>
              <a:gdLst>
                <a:gd name="T0" fmla="*/ 152 w 255"/>
                <a:gd name="T1" fmla="*/ 115 h 293"/>
                <a:gd name="T2" fmla="*/ 152 w 255"/>
                <a:gd name="T3" fmla="*/ 115 h 293"/>
                <a:gd name="T4" fmla="*/ 152 w 255"/>
                <a:gd name="T5" fmla="*/ 115 h 293"/>
                <a:gd name="T6" fmla="*/ 175 w 255"/>
                <a:gd name="T7" fmla="*/ 0 h 293"/>
                <a:gd name="T8" fmla="*/ 123 w 255"/>
                <a:gd name="T9" fmla="*/ 113 h 293"/>
                <a:gd name="T10" fmla="*/ 123 w 255"/>
                <a:gd name="T11" fmla="*/ 113 h 293"/>
                <a:gd name="T12" fmla="*/ 93 w 255"/>
                <a:gd name="T13" fmla="*/ 90 h 293"/>
                <a:gd name="T14" fmla="*/ 97 w 255"/>
                <a:gd name="T15" fmla="*/ 131 h 293"/>
                <a:gd name="T16" fmla="*/ 0 w 255"/>
                <a:gd name="T17" fmla="*/ 141 h 293"/>
                <a:gd name="T18" fmla="*/ 89 w 255"/>
                <a:gd name="T19" fmla="*/ 158 h 293"/>
                <a:gd name="T20" fmla="*/ 58 w 255"/>
                <a:gd name="T21" fmla="*/ 199 h 293"/>
                <a:gd name="T22" fmla="*/ 103 w 255"/>
                <a:gd name="T23" fmla="*/ 178 h 293"/>
                <a:gd name="T24" fmla="*/ 80 w 255"/>
                <a:gd name="T25" fmla="*/ 293 h 293"/>
                <a:gd name="T26" fmla="*/ 132 w 255"/>
                <a:gd name="T27" fmla="*/ 178 h 293"/>
                <a:gd name="T28" fmla="*/ 163 w 255"/>
                <a:gd name="T29" fmla="*/ 201 h 293"/>
                <a:gd name="T30" fmla="*/ 158 w 255"/>
                <a:gd name="T31" fmla="*/ 162 h 293"/>
                <a:gd name="T32" fmla="*/ 255 w 255"/>
                <a:gd name="T33" fmla="*/ 150 h 293"/>
                <a:gd name="T34" fmla="*/ 167 w 255"/>
                <a:gd name="T35" fmla="*/ 133 h 293"/>
                <a:gd name="T36" fmla="*/ 198 w 255"/>
                <a:gd name="T37" fmla="*/ 94 h 293"/>
                <a:gd name="T38" fmla="*/ 152 w 255"/>
                <a:gd name="T39" fmla="*/ 115 h 293"/>
                <a:gd name="T40" fmla="*/ 175 w 255"/>
                <a:gd name="T4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5" h="293">
                  <a:moveTo>
                    <a:pt x="152" y="115"/>
                  </a:moveTo>
                  <a:lnTo>
                    <a:pt x="152" y="115"/>
                  </a:lnTo>
                  <a:lnTo>
                    <a:pt x="152" y="115"/>
                  </a:lnTo>
                  <a:close/>
                  <a:moveTo>
                    <a:pt x="175" y="0"/>
                  </a:moveTo>
                  <a:lnTo>
                    <a:pt x="123" y="113"/>
                  </a:lnTo>
                  <a:lnTo>
                    <a:pt x="123" y="113"/>
                  </a:lnTo>
                  <a:lnTo>
                    <a:pt x="93" y="90"/>
                  </a:lnTo>
                  <a:lnTo>
                    <a:pt x="97" y="131"/>
                  </a:lnTo>
                  <a:lnTo>
                    <a:pt x="0" y="141"/>
                  </a:lnTo>
                  <a:lnTo>
                    <a:pt x="89" y="158"/>
                  </a:lnTo>
                  <a:lnTo>
                    <a:pt x="58" y="199"/>
                  </a:lnTo>
                  <a:lnTo>
                    <a:pt x="103" y="178"/>
                  </a:lnTo>
                  <a:lnTo>
                    <a:pt x="80" y="293"/>
                  </a:lnTo>
                  <a:lnTo>
                    <a:pt x="132" y="178"/>
                  </a:lnTo>
                  <a:lnTo>
                    <a:pt x="163" y="201"/>
                  </a:lnTo>
                  <a:lnTo>
                    <a:pt x="158" y="162"/>
                  </a:lnTo>
                  <a:lnTo>
                    <a:pt x="255" y="150"/>
                  </a:lnTo>
                  <a:lnTo>
                    <a:pt x="167" y="133"/>
                  </a:lnTo>
                  <a:lnTo>
                    <a:pt x="198" y="94"/>
                  </a:lnTo>
                  <a:lnTo>
                    <a:pt x="152" y="115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3503D7BF-E48F-4F7D-A350-3FB9411DC9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9751" y="6065276"/>
              <a:ext cx="316166" cy="363280"/>
            </a:xfrm>
            <a:custGeom>
              <a:avLst/>
              <a:gdLst>
                <a:gd name="T0" fmla="*/ 152 w 255"/>
                <a:gd name="T1" fmla="*/ 115 h 293"/>
                <a:gd name="T2" fmla="*/ 152 w 255"/>
                <a:gd name="T3" fmla="*/ 115 h 293"/>
                <a:gd name="T4" fmla="*/ 152 w 255"/>
                <a:gd name="T5" fmla="*/ 115 h 293"/>
                <a:gd name="T6" fmla="*/ 175 w 255"/>
                <a:gd name="T7" fmla="*/ 0 h 293"/>
                <a:gd name="T8" fmla="*/ 123 w 255"/>
                <a:gd name="T9" fmla="*/ 113 h 293"/>
                <a:gd name="T10" fmla="*/ 123 w 255"/>
                <a:gd name="T11" fmla="*/ 113 h 293"/>
                <a:gd name="T12" fmla="*/ 93 w 255"/>
                <a:gd name="T13" fmla="*/ 90 h 293"/>
                <a:gd name="T14" fmla="*/ 97 w 255"/>
                <a:gd name="T15" fmla="*/ 131 h 293"/>
                <a:gd name="T16" fmla="*/ 0 w 255"/>
                <a:gd name="T17" fmla="*/ 141 h 293"/>
                <a:gd name="T18" fmla="*/ 89 w 255"/>
                <a:gd name="T19" fmla="*/ 158 h 293"/>
                <a:gd name="T20" fmla="*/ 58 w 255"/>
                <a:gd name="T21" fmla="*/ 199 h 293"/>
                <a:gd name="T22" fmla="*/ 103 w 255"/>
                <a:gd name="T23" fmla="*/ 178 h 293"/>
                <a:gd name="T24" fmla="*/ 80 w 255"/>
                <a:gd name="T25" fmla="*/ 293 h 293"/>
                <a:gd name="T26" fmla="*/ 132 w 255"/>
                <a:gd name="T27" fmla="*/ 178 h 293"/>
                <a:gd name="T28" fmla="*/ 163 w 255"/>
                <a:gd name="T29" fmla="*/ 201 h 293"/>
                <a:gd name="T30" fmla="*/ 158 w 255"/>
                <a:gd name="T31" fmla="*/ 162 h 293"/>
                <a:gd name="T32" fmla="*/ 255 w 255"/>
                <a:gd name="T33" fmla="*/ 150 h 293"/>
                <a:gd name="T34" fmla="*/ 167 w 255"/>
                <a:gd name="T35" fmla="*/ 133 h 293"/>
                <a:gd name="T36" fmla="*/ 198 w 255"/>
                <a:gd name="T37" fmla="*/ 94 h 293"/>
                <a:gd name="T38" fmla="*/ 152 w 255"/>
                <a:gd name="T39" fmla="*/ 115 h 293"/>
                <a:gd name="T40" fmla="*/ 175 w 255"/>
                <a:gd name="T4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5" h="293">
                  <a:moveTo>
                    <a:pt x="152" y="115"/>
                  </a:moveTo>
                  <a:lnTo>
                    <a:pt x="152" y="115"/>
                  </a:lnTo>
                  <a:lnTo>
                    <a:pt x="152" y="115"/>
                  </a:lnTo>
                  <a:close/>
                  <a:moveTo>
                    <a:pt x="175" y="0"/>
                  </a:moveTo>
                  <a:lnTo>
                    <a:pt x="123" y="113"/>
                  </a:lnTo>
                  <a:lnTo>
                    <a:pt x="123" y="113"/>
                  </a:lnTo>
                  <a:lnTo>
                    <a:pt x="93" y="90"/>
                  </a:lnTo>
                  <a:lnTo>
                    <a:pt x="97" y="131"/>
                  </a:lnTo>
                  <a:lnTo>
                    <a:pt x="0" y="141"/>
                  </a:lnTo>
                  <a:lnTo>
                    <a:pt x="89" y="158"/>
                  </a:lnTo>
                  <a:lnTo>
                    <a:pt x="58" y="199"/>
                  </a:lnTo>
                  <a:lnTo>
                    <a:pt x="103" y="178"/>
                  </a:lnTo>
                  <a:lnTo>
                    <a:pt x="80" y="293"/>
                  </a:lnTo>
                  <a:lnTo>
                    <a:pt x="132" y="178"/>
                  </a:lnTo>
                  <a:lnTo>
                    <a:pt x="163" y="201"/>
                  </a:lnTo>
                  <a:lnTo>
                    <a:pt x="158" y="162"/>
                  </a:lnTo>
                  <a:lnTo>
                    <a:pt x="255" y="150"/>
                  </a:lnTo>
                  <a:lnTo>
                    <a:pt x="167" y="133"/>
                  </a:lnTo>
                  <a:lnTo>
                    <a:pt x="198" y="94"/>
                  </a:lnTo>
                  <a:lnTo>
                    <a:pt x="152" y="115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oup 4">
              <a:extLst>
                <a:ext uri="{FF2B5EF4-FFF2-40B4-BE49-F238E27FC236}">
                  <a16:creationId xmlns:a16="http://schemas.microsoft.com/office/drawing/2014/main" id="{6CDD73F3-9190-4E13-A288-EB42E528FB3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14349" y="5608169"/>
              <a:ext cx="316166" cy="365760"/>
              <a:chOff x="2496" y="3828"/>
              <a:chExt cx="255" cy="295"/>
            </a:xfrm>
          </p:grpSpPr>
          <p:sp>
            <p:nvSpPr>
              <p:cNvPr id="19" name="AutoShape 3">
                <a:extLst>
                  <a:ext uri="{FF2B5EF4-FFF2-40B4-BE49-F238E27FC236}">
                    <a16:creationId xmlns:a16="http://schemas.microsoft.com/office/drawing/2014/main" id="{4F7CE3EC-B9CC-44C9-89F8-01A403F9057B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2496" y="3828"/>
                <a:ext cx="253" cy="2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5">
                <a:extLst>
                  <a:ext uri="{FF2B5EF4-FFF2-40B4-BE49-F238E27FC236}">
                    <a16:creationId xmlns:a16="http://schemas.microsoft.com/office/drawing/2014/main" id="{9BB94F87-207F-46FF-A841-00F626F2FB3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96" y="3830"/>
                <a:ext cx="255" cy="293"/>
              </a:xfrm>
              <a:custGeom>
                <a:avLst/>
                <a:gdLst>
                  <a:gd name="T0" fmla="*/ 152 w 255"/>
                  <a:gd name="T1" fmla="*/ 115 h 293"/>
                  <a:gd name="T2" fmla="*/ 152 w 255"/>
                  <a:gd name="T3" fmla="*/ 115 h 293"/>
                  <a:gd name="T4" fmla="*/ 152 w 255"/>
                  <a:gd name="T5" fmla="*/ 115 h 293"/>
                  <a:gd name="T6" fmla="*/ 175 w 255"/>
                  <a:gd name="T7" fmla="*/ 0 h 293"/>
                  <a:gd name="T8" fmla="*/ 123 w 255"/>
                  <a:gd name="T9" fmla="*/ 113 h 293"/>
                  <a:gd name="T10" fmla="*/ 123 w 255"/>
                  <a:gd name="T11" fmla="*/ 113 h 293"/>
                  <a:gd name="T12" fmla="*/ 93 w 255"/>
                  <a:gd name="T13" fmla="*/ 90 h 293"/>
                  <a:gd name="T14" fmla="*/ 97 w 255"/>
                  <a:gd name="T15" fmla="*/ 131 h 293"/>
                  <a:gd name="T16" fmla="*/ 0 w 255"/>
                  <a:gd name="T17" fmla="*/ 141 h 293"/>
                  <a:gd name="T18" fmla="*/ 89 w 255"/>
                  <a:gd name="T19" fmla="*/ 158 h 293"/>
                  <a:gd name="T20" fmla="*/ 58 w 255"/>
                  <a:gd name="T21" fmla="*/ 199 h 293"/>
                  <a:gd name="T22" fmla="*/ 103 w 255"/>
                  <a:gd name="T23" fmla="*/ 178 h 293"/>
                  <a:gd name="T24" fmla="*/ 80 w 255"/>
                  <a:gd name="T25" fmla="*/ 293 h 293"/>
                  <a:gd name="T26" fmla="*/ 132 w 255"/>
                  <a:gd name="T27" fmla="*/ 178 h 293"/>
                  <a:gd name="T28" fmla="*/ 163 w 255"/>
                  <a:gd name="T29" fmla="*/ 201 h 293"/>
                  <a:gd name="T30" fmla="*/ 158 w 255"/>
                  <a:gd name="T31" fmla="*/ 162 h 293"/>
                  <a:gd name="T32" fmla="*/ 255 w 255"/>
                  <a:gd name="T33" fmla="*/ 150 h 293"/>
                  <a:gd name="T34" fmla="*/ 167 w 255"/>
                  <a:gd name="T35" fmla="*/ 133 h 293"/>
                  <a:gd name="T36" fmla="*/ 198 w 255"/>
                  <a:gd name="T37" fmla="*/ 94 h 293"/>
                  <a:gd name="T38" fmla="*/ 152 w 255"/>
                  <a:gd name="T39" fmla="*/ 115 h 293"/>
                  <a:gd name="T40" fmla="*/ 175 w 255"/>
                  <a:gd name="T41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55" h="293">
                    <a:moveTo>
                      <a:pt x="152" y="115"/>
                    </a:moveTo>
                    <a:lnTo>
                      <a:pt x="152" y="115"/>
                    </a:lnTo>
                    <a:lnTo>
                      <a:pt x="152" y="115"/>
                    </a:lnTo>
                    <a:close/>
                    <a:moveTo>
                      <a:pt x="175" y="0"/>
                    </a:moveTo>
                    <a:lnTo>
                      <a:pt x="123" y="113"/>
                    </a:lnTo>
                    <a:lnTo>
                      <a:pt x="123" y="113"/>
                    </a:lnTo>
                    <a:lnTo>
                      <a:pt x="93" y="90"/>
                    </a:lnTo>
                    <a:lnTo>
                      <a:pt x="97" y="131"/>
                    </a:lnTo>
                    <a:lnTo>
                      <a:pt x="0" y="141"/>
                    </a:lnTo>
                    <a:lnTo>
                      <a:pt x="89" y="158"/>
                    </a:lnTo>
                    <a:lnTo>
                      <a:pt x="58" y="199"/>
                    </a:lnTo>
                    <a:lnTo>
                      <a:pt x="103" y="178"/>
                    </a:lnTo>
                    <a:lnTo>
                      <a:pt x="80" y="293"/>
                    </a:lnTo>
                    <a:lnTo>
                      <a:pt x="132" y="178"/>
                    </a:lnTo>
                    <a:lnTo>
                      <a:pt x="163" y="201"/>
                    </a:lnTo>
                    <a:lnTo>
                      <a:pt x="158" y="162"/>
                    </a:lnTo>
                    <a:lnTo>
                      <a:pt x="255" y="150"/>
                    </a:lnTo>
                    <a:lnTo>
                      <a:pt x="167" y="133"/>
                    </a:lnTo>
                    <a:lnTo>
                      <a:pt x="198" y="94"/>
                    </a:lnTo>
                    <a:lnTo>
                      <a:pt x="152" y="115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34184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9234" y="214767"/>
            <a:ext cx="1333500" cy="133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4"/>
          <p:cNvSpPr txBox="1"/>
          <p:nvPr/>
        </p:nvSpPr>
        <p:spPr>
          <a:xfrm>
            <a:off x="857233" y="2096800"/>
            <a:ext cx="10692400" cy="3816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3467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HARVARD STUDY - ADULT DEVELOPMENT STUDY </a:t>
            </a:r>
            <a:endParaRPr sz="3467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r>
              <a:rPr lang="en" sz="3467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endParaRPr sz="3467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609585" indent="-524920">
              <a:buClr>
                <a:schemeClr val="dk1"/>
              </a:buClr>
              <a:buSzPts val="2600"/>
              <a:buFont typeface="Impact"/>
              <a:buChar char="●"/>
            </a:pPr>
            <a:r>
              <a:rPr lang="en" sz="3467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FAITH </a:t>
            </a:r>
            <a:endParaRPr sz="3467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609585" indent="-524920">
              <a:buClr>
                <a:schemeClr val="dk1"/>
              </a:buClr>
              <a:buSzPts val="2600"/>
              <a:buFont typeface="Impact"/>
              <a:buChar char="●"/>
            </a:pPr>
            <a:r>
              <a:rPr lang="en" sz="3467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FAMILY </a:t>
            </a:r>
            <a:endParaRPr sz="3467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609585" indent="-524920">
              <a:buClr>
                <a:schemeClr val="dk1"/>
              </a:buClr>
              <a:buSzPts val="2600"/>
              <a:buFont typeface="Impact"/>
              <a:buChar char="●"/>
            </a:pPr>
            <a:r>
              <a:rPr lang="en" sz="3467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FRIENDS </a:t>
            </a:r>
            <a:endParaRPr sz="3467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609585" indent="-524920">
              <a:buClr>
                <a:schemeClr val="dk1"/>
              </a:buClr>
              <a:buSzPts val="2600"/>
              <a:buFont typeface="Impact"/>
              <a:buChar char="●"/>
            </a:pPr>
            <a:r>
              <a:rPr lang="en" sz="3467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MEANINGFUL LABOR </a:t>
            </a:r>
            <a:endParaRPr sz="3467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609585"/>
            <a:endParaRPr sz="24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5"/>
          <p:cNvPicPr preferRelativeResize="0"/>
          <p:nvPr/>
        </p:nvPicPr>
        <p:blipFill rotWithShape="1">
          <a:blip r:embed="rId3">
            <a:alphaModFix/>
          </a:blip>
          <a:srcRect t="12502" b="12495"/>
          <a:stretch/>
        </p:blipFill>
        <p:spPr>
          <a:xfrm>
            <a:off x="0" y="0"/>
            <a:ext cx="1219198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5" title="Screenshot 2025-05-12 at 11.26.12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7433" y="1"/>
            <a:ext cx="12430135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 t="12502" b="12495"/>
          <a:stretch/>
        </p:blipFill>
        <p:spPr>
          <a:xfrm>
            <a:off x="0" y="0"/>
            <a:ext cx="1219198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6" title="Screenshot 2025-05-12 at 11.26.19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4200" y="0"/>
            <a:ext cx="1230056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7"/>
          <p:cNvPicPr preferRelativeResize="0"/>
          <p:nvPr/>
        </p:nvPicPr>
        <p:blipFill rotWithShape="1">
          <a:blip r:embed="rId3">
            <a:alphaModFix/>
          </a:blip>
          <a:srcRect t="12502" b="12495"/>
          <a:stretch/>
        </p:blipFill>
        <p:spPr>
          <a:xfrm>
            <a:off x="0" y="0"/>
            <a:ext cx="1219198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7" title="Screenshot 2025-05-12 at 10.52.23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1"/>
            <a:ext cx="12191999" cy="7056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8"/>
          <p:cNvPicPr preferRelativeResize="0"/>
          <p:nvPr/>
        </p:nvPicPr>
        <p:blipFill rotWithShape="1">
          <a:blip r:embed="rId3">
            <a:alphaModFix/>
          </a:blip>
          <a:srcRect t="12502" b="12495"/>
          <a:stretch/>
        </p:blipFill>
        <p:spPr>
          <a:xfrm>
            <a:off x="0" y="0"/>
            <a:ext cx="1219198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8" title="Screenshot 2025-05-12 at 10.52.32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0"/>
            <a:ext cx="12192001" cy="6927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9"/>
          <p:cNvPicPr preferRelativeResize="0"/>
          <p:nvPr/>
        </p:nvPicPr>
        <p:blipFill rotWithShape="1">
          <a:blip r:embed="rId3">
            <a:alphaModFix/>
          </a:blip>
          <a:srcRect t="12502" b="12495"/>
          <a:stretch/>
        </p:blipFill>
        <p:spPr>
          <a:xfrm>
            <a:off x="0" y="0"/>
            <a:ext cx="1219198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9" title="Screenshot 2025-05-12 at 11.26.35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82566" y="0"/>
            <a:ext cx="1281199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30"/>
          <p:cNvPicPr preferRelativeResize="0"/>
          <p:nvPr/>
        </p:nvPicPr>
        <p:blipFill rotWithShape="1">
          <a:blip r:embed="rId3">
            <a:alphaModFix/>
          </a:blip>
          <a:srcRect t="12502" b="12495"/>
          <a:stretch/>
        </p:blipFill>
        <p:spPr>
          <a:xfrm>
            <a:off x="0" y="0"/>
            <a:ext cx="1219198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30" title="Screenshot 2025-05-12 at 11.26.28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1"/>
            <a:ext cx="1219200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31"/>
          <p:cNvPicPr preferRelativeResize="0"/>
          <p:nvPr/>
        </p:nvPicPr>
        <p:blipFill rotWithShape="1">
          <a:blip r:embed="rId3">
            <a:alphaModFix/>
          </a:blip>
          <a:srcRect t="12502" b="12495"/>
          <a:stretch/>
        </p:blipFill>
        <p:spPr>
          <a:xfrm>
            <a:off x="0" y="0"/>
            <a:ext cx="1219198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1" title="Screenshot 2025-05-12 at 11.21.49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0"/>
            <a:ext cx="1219200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2"/>
          <p:cNvPicPr preferRelativeResize="0"/>
          <p:nvPr/>
        </p:nvPicPr>
        <p:blipFill rotWithShape="1">
          <a:blip r:embed="rId3">
            <a:alphaModFix/>
          </a:blip>
          <a:srcRect t="12502" b="12495"/>
          <a:stretch/>
        </p:blipFill>
        <p:spPr>
          <a:xfrm>
            <a:off x="0" y="0"/>
            <a:ext cx="1219198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2" title="Screenshot 2025-05-12 at 11.04.14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3"/>
          <p:cNvPicPr preferRelativeResize="0"/>
          <p:nvPr/>
        </p:nvPicPr>
        <p:blipFill rotWithShape="1">
          <a:blip r:embed="rId3">
            <a:alphaModFix/>
          </a:blip>
          <a:srcRect t="12502" b="12495"/>
          <a:stretch/>
        </p:blipFill>
        <p:spPr>
          <a:xfrm>
            <a:off x="0" y="0"/>
            <a:ext cx="1219198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3" title="Screenshot 2025-05-12 at 11.27.00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67700" y="-57899"/>
            <a:ext cx="13025267" cy="691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82024" y="1193469"/>
            <a:ext cx="8534400" cy="4471061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u="sng">
                <a:latin typeface="Calibri" charset="0"/>
              </a:rPr>
              <a:t>Agenda</a:t>
            </a:r>
          </a:p>
          <a:p>
            <a:pPr>
              <a:lnSpc>
                <a:spcPct val="120000"/>
              </a:lnSpc>
            </a:pPr>
            <a:r>
              <a:rPr lang="en-US">
                <a:latin typeface="Calibri" charset="0"/>
              </a:rPr>
              <a:t>Welcome / Introductions / Opening Prayer – Brad V. / Mark</a:t>
            </a:r>
          </a:p>
          <a:p>
            <a:pPr>
              <a:lnSpc>
                <a:spcPct val="120000"/>
              </a:lnSpc>
            </a:pPr>
            <a:r>
              <a:rPr lang="en-US">
                <a:latin typeface="Calibri" charset="0"/>
              </a:rPr>
              <a:t>“Business for Good” – Ryan Skoog</a:t>
            </a:r>
          </a:p>
          <a:p>
            <a:pPr>
              <a:lnSpc>
                <a:spcPct val="120000"/>
              </a:lnSpc>
            </a:pPr>
            <a:r>
              <a:rPr lang="en-US">
                <a:latin typeface="Calibri" charset="0"/>
              </a:rPr>
              <a:t>Aagard Ownership Transition / Generosity – Brad VanderTuin</a:t>
            </a:r>
          </a:p>
          <a:p>
            <a:pPr>
              <a:lnSpc>
                <a:spcPct val="120000"/>
              </a:lnSpc>
            </a:pPr>
            <a:r>
              <a:rPr lang="en-US">
                <a:latin typeface="Calibri" charset="0"/>
              </a:rPr>
              <a:t>Questions &amp; Discussion</a:t>
            </a:r>
          </a:p>
          <a:p>
            <a:pPr>
              <a:lnSpc>
                <a:spcPct val="120000"/>
              </a:lnSpc>
            </a:pPr>
            <a:r>
              <a:rPr lang="en-US">
                <a:latin typeface="Calibri" charset="0"/>
              </a:rPr>
              <a:t>Aagard Team Presentation</a:t>
            </a:r>
          </a:p>
          <a:p>
            <a:pPr>
              <a:lnSpc>
                <a:spcPct val="120000"/>
              </a:lnSpc>
            </a:pPr>
            <a:r>
              <a:rPr lang="en-US">
                <a:latin typeface="Calibri" charset="0"/>
              </a:rPr>
              <a:t>Questions &amp; Discussion</a:t>
            </a:r>
          </a:p>
          <a:p>
            <a:pPr>
              <a:lnSpc>
                <a:spcPct val="120000"/>
              </a:lnSpc>
            </a:pPr>
            <a:r>
              <a:rPr lang="en-US">
                <a:latin typeface="Calibri" charset="0"/>
              </a:rPr>
              <a:t>Tour of Aagard (Optional) – 10:30 a.m.</a:t>
            </a:r>
          </a:p>
          <a:p>
            <a:pPr>
              <a:lnSpc>
                <a:spcPct val="120000"/>
              </a:lnSpc>
            </a:pPr>
            <a:r>
              <a:rPr lang="en-US">
                <a:latin typeface="Calibri" charset="0"/>
              </a:rPr>
              <a:t>Depart – 11:00 a.m.</a:t>
            </a:r>
          </a:p>
          <a:p>
            <a:pPr marL="0" indent="0">
              <a:buNone/>
            </a:pPr>
            <a:endParaRPr lang="en-US">
              <a:latin typeface="Calibri" charset="0"/>
            </a:endParaRPr>
          </a:p>
          <a:p>
            <a:pPr marL="0" indent="0">
              <a:buNone/>
            </a:pPr>
            <a:endParaRPr lang="en-US">
              <a:latin typeface="Calibri" charset="0"/>
            </a:endParaRPr>
          </a:p>
          <a:p>
            <a:endParaRPr lang="en-US">
              <a:latin typeface="Calibri" charset="0"/>
            </a:endParaRPr>
          </a:p>
          <a:p>
            <a:endParaRPr lang="en-US">
              <a:ea typeface="ヒラギノ角ゴ Pro W3" charset="0"/>
            </a:endParaRPr>
          </a:p>
          <a:p>
            <a:pPr marL="0" indent="0">
              <a:buNone/>
            </a:pPr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348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4"/>
          <p:cNvPicPr preferRelativeResize="0"/>
          <p:nvPr/>
        </p:nvPicPr>
        <p:blipFill rotWithShape="1">
          <a:blip r:embed="rId3">
            <a:alphaModFix/>
          </a:blip>
          <a:srcRect t="12502" b="12495"/>
          <a:stretch/>
        </p:blipFill>
        <p:spPr>
          <a:xfrm>
            <a:off x="0" y="0"/>
            <a:ext cx="1219198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4" title="Screenshot 2025-05-12 at 11.27.09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12000" y="0"/>
            <a:ext cx="1304676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5" title="BorderNov2024-9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499" y="1"/>
            <a:ext cx="11699003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6" title="BorderNov2024-9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499" y="1"/>
            <a:ext cx="11699003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6" title="BorderNov2024-97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500" y="1"/>
            <a:ext cx="11699003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7"/>
          <p:cNvPicPr preferRelativeResize="0"/>
          <p:nvPr/>
        </p:nvPicPr>
        <p:blipFill rotWithShape="1">
          <a:blip r:embed="rId3">
            <a:alphaModFix/>
          </a:blip>
          <a:srcRect t="12502" b="12495"/>
          <a:stretch/>
        </p:blipFill>
        <p:spPr>
          <a:xfrm>
            <a:off x="0" y="0"/>
            <a:ext cx="1219198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7" title="Screenshot 2025-05-12 at 11.27.09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12000" y="0"/>
            <a:ext cx="1304676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7" title="Screenshot 2025-05-12 at 1.29.23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7668" y="0"/>
            <a:ext cx="1035666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7" title="Screenshot 2025-05-12 at 1.29.09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2033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7" title="Screenshot 2025-05-12 at 1.28.49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77042" y="0"/>
            <a:ext cx="703791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8"/>
          <p:cNvPicPr preferRelativeResize="0"/>
          <p:nvPr/>
        </p:nvPicPr>
        <p:blipFill rotWithShape="1">
          <a:blip r:embed="rId3">
            <a:alphaModFix/>
          </a:blip>
          <a:srcRect t="12502" b="12495"/>
          <a:stretch/>
        </p:blipFill>
        <p:spPr>
          <a:xfrm>
            <a:off x="0" y="0"/>
            <a:ext cx="1219198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8" title="Screenshot 2025-05-12 at 11.27.09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12000" y="0"/>
            <a:ext cx="1304676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8" title="Screenshot 2025-05-12 at 1.29.23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7668" y="0"/>
            <a:ext cx="1035666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8" title="Screenshot 2025-05-12 at 1.29.09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2033" y="0"/>
            <a:ext cx="1219200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9"/>
          <p:cNvPicPr preferRelativeResize="0"/>
          <p:nvPr/>
        </p:nvPicPr>
        <p:blipFill rotWithShape="1">
          <a:blip r:embed="rId3">
            <a:alphaModFix/>
          </a:blip>
          <a:srcRect t="12502" b="12495"/>
          <a:stretch/>
        </p:blipFill>
        <p:spPr>
          <a:xfrm>
            <a:off x="0" y="0"/>
            <a:ext cx="1219198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9" title="Screenshot 2025-05-12 at 11.27.09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12000" y="0"/>
            <a:ext cx="1304676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9" title="Screenshot 2025-05-12 at 1.29.23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7667" y="0"/>
            <a:ext cx="1173256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40"/>
          <p:cNvPicPr preferRelativeResize="0"/>
          <p:nvPr/>
        </p:nvPicPr>
        <p:blipFill rotWithShape="1">
          <a:blip r:embed="rId3">
            <a:alphaModFix/>
          </a:blip>
          <a:srcRect t="12502" b="12495"/>
          <a:stretch/>
        </p:blipFill>
        <p:spPr>
          <a:xfrm>
            <a:off x="0" y="0"/>
            <a:ext cx="1219198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40" title="Screenshot 2025-05-12 at 10.45.57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1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/>
          </a:bodyPr>
          <a:lstStyle/>
          <a:p>
            <a:endParaRPr/>
          </a:p>
        </p:txBody>
      </p:sp>
      <p:sp>
        <p:nvSpPr>
          <p:cNvPr id="234" name="Google Shape;234;p41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/>
            <a:endParaRPr/>
          </a:p>
        </p:txBody>
      </p:sp>
      <p:pic>
        <p:nvPicPr>
          <p:cNvPr id="235" name="Google Shape;235;p41"/>
          <p:cNvPicPr preferRelativeResize="0"/>
          <p:nvPr/>
        </p:nvPicPr>
        <p:blipFill rotWithShape="1">
          <a:blip r:embed="rId3">
            <a:alphaModFix/>
          </a:blip>
          <a:srcRect t="2606" b="2606"/>
          <a:stretch/>
        </p:blipFill>
        <p:spPr>
          <a:xfrm>
            <a:off x="-999066" y="0"/>
            <a:ext cx="13745732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41"/>
          <p:cNvSpPr txBox="1"/>
          <p:nvPr/>
        </p:nvSpPr>
        <p:spPr>
          <a:xfrm>
            <a:off x="233233" y="4884900"/>
            <a:ext cx="8270400" cy="2157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4133" b="1">
                <a:solidFill>
                  <a:srgbClr val="FFFFFF"/>
                </a:solidFill>
              </a:rPr>
              <a:t>Fortingall Yew</a:t>
            </a:r>
            <a:endParaRPr sz="4133" b="1">
              <a:solidFill>
                <a:srgbClr val="FFFFFF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4133" b="1">
                <a:solidFill>
                  <a:srgbClr val="FFFFFF"/>
                </a:solidFill>
              </a:rPr>
              <a:t> </a:t>
            </a:r>
            <a:r>
              <a:rPr lang="en" sz="2133" b="1">
                <a:solidFill>
                  <a:srgbClr val="FFFFFF"/>
                </a:solidFill>
              </a:rPr>
              <a:t> </a:t>
            </a:r>
            <a:endParaRPr sz="2133" b="1">
              <a:solidFill>
                <a:srgbClr val="FFFFFF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endParaRPr sz="2533">
              <a:solidFill>
                <a:srgbClr val="FFFFFF"/>
              </a:solidFill>
            </a:endParaRPr>
          </a:p>
        </p:txBody>
      </p:sp>
      <p:pic>
        <p:nvPicPr>
          <p:cNvPr id="237" name="Google Shape;23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85333" y="0"/>
            <a:ext cx="85751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41"/>
          <p:cNvSpPr txBox="1"/>
          <p:nvPr/>
        </p:nvSpPr>
        <p:spPr>
          <a:xfrm>
            <a:off x="156836" y="1849633"/>
            <a:ext cx="8346800" cy="56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4000">
              <a:solidFill>
                <a:schemeClr val="dk2"/>
              </a:solidFill>
            </a:endParaRPr>
          </a:p>
          <a:p>
            <a:endParaRPr sz="4000">
              <a:solidFill>
                <a:schemeClr val="dk2"/>
              </a:solidFill>
            </a:endParaRPr>
          </a:p>
          <a:p>
            <a:r>
              <a:rPr lang="en" sz="5733" b="1">
                <a:solidFill>
                  <a:srgbClr val="666666"/>
                </a:solidFill>
              </a:rPr>
              <a:t>LeadWithPrayer.com</a:t>
            </a:r>
            <a:r>
              <a:rPr lang="en" sz="4400" b="1">
                <a:solidFill>
                  <a:srgbClr val="666666"/>
                </a:solidFill>
              </a:rPr>
              <a:t> </a:t>
            </a:r>
            <a:endParaRPr sz="4400" b="1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/>
          </a:bodyPr>
          <a:lstStyle/>
          <a:p>
            <a:endParaRPr/>
          </a:p>
        </p:txBody>
      </p:sp>
      <p:sp>
        <p:nvSpPr>
          <p:cNvPr id="244" name="Google Shape;244;p4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/>
            <a:endParaRPr/>
          </a:p>
        </p:txBody>
      </p:sp>
      <p:pic>
        <p:nvPicPr>
          <p:cNvPr id="245" name="Google Shape;245;p42"/>
          <p:cNvPicPr preferRelativeResize="0"/>
          <p:nvPr/>
        </p:nvPicPr>
        <p:blipFill rotWithShape="1">
          <a:blip r:embed="rId3">
            <a:alphaModFix/>
          </a:blip>
          <a:srcRect t="2606" b="2606"/>
          <a:stretch/>
        </p:blipFill>
        <p:spPr>
          <a:xfrm>
            <a:off x="-999066" y="0"/>
            <a:ext cx="13745732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42"/>
          <p:cNvSpPr txBox="1"/>
          <p:nvPr/>
        </p:nvSpPr>
        <p:spPr>
          <a:xfrm>
            <a:off x="233233" y="4884900"/>
            <a:ext cx="8270400" cy="2157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4133" b="1">
                <a:solidFill>
                  <a:srgbClr val="FFFFFF"/>
                </a:solidFill>
              </a:rPr>
              <a:t>Fortingall Yew</a:t>
            </a:r>
            <a:endParaRPr sz="4133" b="1">
              <a:solidFill>
                <a:srgbClr val="FFFFFF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4133" b="1">
                <a:solidFill>
                  <a:srgbClr val="FFFFFF"/>
                </a:solidFill>
              </a:rPr>
              <a:t> </a:t>
            </a:r>
            <a:r>
              <a:rPr lang="en" sz="2133" b="1">
                <a:solidFill>
                  <a:srgbClr val="FFFFFF"/>
                </a:solidFill>
              </a:rPr>
              <a:t> </a:t>
            </a:r>
            <a:endParaRPr sz="2133" b="1">
              <a:solidFill>
                <a:srgbClr val="FFFFFF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endParaRPr sz="2533">
              <a:solidFill>
                <a:srgbClr val="FFFFFF"/>
              </a:solidFill>
            </a:endParaRPr>
          </a:p>
        </p:txBody>
      </p:sp>
      <p:pic>
        <p:nvPicPr>
          <p:cNvPr id="247" name="Google Shape;24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85333" y="0"/>
            <a:ext cx="85751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42"/>
          <p:cNvSpPr txBox="1"/>
          <p:nvPr/>
        </p:nvSpPr>
        <p:spPr>
          <a:xfrm>
            <a:off x="628803" y="1185200"/>
            <a:ext cx="8346800" cy="56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4000">
              <a:solidFill>
                <a:schemeClr val="dk2"/>
              </a:solidFill>
            </a:endParaRPr>
          </a:p>
          <a:p>
            <a:endParaRPr sz="4000">
              <a:solidFill>
                <a:schemeClr val="dk2"/>
              </a:solidFill>
            </a:endParaRPr>
          </a:p>
          <a:p>
            <a:r>
              <a:rPr lang="en" sz="4800" b="1">
                <a:solidFill>
                  <a:srgbClr val="666666"/>
                </a:solidFill>
              </a:rPr>
              <a:t>RYAN@VENTURE.ORG</a:t>
            </a:r>
            <a:endParaRPr sz="3467" b="1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46F5F-691B-D54F-EFF5-E79708DDC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5C96B-51DC-371A-842C-832B3B91FF80}"/>
              </a:ext>
            </a:extLst>
          </p:cNvPr>
          <p:cNvSpPr txBox="1"/>
          <p:nvPr/>
        </p:nvSpPr>
        <p:spPr>
          <a:xfrm>
            <a:off x="543912" y="2066576"/>
            <a:ext cx="7662994" cy="19402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>
                <a:solidFill>
                  <a:schemeClr val="tx2"/>
                </a:solidFill>
                <a:latin typeface="Schnebel Slab Pro Expand"/>
                <a:ea typeface="Cambria"/>
                <a:cs typeface="+mj-cs"/>
              </a:rPr>
              <a:t>Aagard Ownership Transition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>
                <a:solidFill>
                  <a:srgbClr val="898989"/>
                </a:solidFill>
                <a:latin typeface="Trebuchet MS"/>
                <a:ea typeface="Cambria"/>
                <a:cs typeface="+mj-cs"/>
              </a:rPr>
              <a:t>Brad VanderTuin</a:t>
            </a:r>
            <a:endParaRPr lang="en-US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07995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FACE6-DDFE-C891-7DFF-BC010BCEE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AB1AC9-5738-AE76-D43D-3637A983A63F}"/>
              </a:ext>
            </a:extLst>
          </p:cNvPr>
          <p:cNvSpPr txBox="1"/>
          <p:nvPr/>
        </p:nvSpPr>
        <p:spPr>
          <a:xfrm>
            <a:off x="543912" y="2066576"/>
            <a:ext cx="7662994" cy="19402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>
                <a:solidFill>
                  <a:schemeClr val="tx2"/>
                </a:solidFill>
                <a:latin typeface="Schnebel Slab Pro Expand"/>
                <a:ea typeface="Cambria"/>
                <a:cs typeface="+mj-cs"/>
              </a:rPr>
              <a:t>Business For Good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>
                <a:solidFill>
                  <a:srgbClr val="898989"/>
                </a:solidFill>
                <a:latin typeface="Trebuchet MS"/>
                <a:ea typeface="Cambria"/>
                <a:cs typeface="+mj-cs"/>
              </a:rPr>
              <a:t>Ryan Skoog</a:t>
            </a:r>
            <a:endParaRPr lang="en-US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408167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9090A7-A140-E73C-19D8-FCFA3312C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9726A-6A30-94EA-B5E0-6E11D71E4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1254" y="264698"/>
            <a:ext cx="7209491" cy="664171"/>
          </a:xfrm>
        </p:spPr>
        <p:txBody>
          <a:bodyPr>
            <a:normAutofit/>
          </a:bodyPr>
          <a:lstStyle/>
          <a:p>
            <a:pPr algn="ctr"/>
            <a:endParaRPr lang="en-US" sz="3200">
              <a:solidFill>
                <a:schemeClr val="tx2"/>
              </a:solidFill>
              <a:latin typeface="Schnebel Slab Pro Expand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128988-695F-EFC8-4B55-23139B442ECE}"/>
              </a:ext>
            </a:extLst>
          </p:cNvPr>
          <p:cNvSpPr/>
          <p:nvPr/>
        </p:nvSpPr>
        <p:spPr>
          <a:xfrm>
            <a:off x="0" y="1138507"/>
            <a:ext cx="11789546" cy="7553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/>
            </a:pPr>
            <a:endParaRPr lang="en-US" sz="3200">
              <a:latin typeface="Trebuchet MS"/>
            </a:endParaRPr>
          </a:p>
          <a:p>
            <a:pPr marL="457200" indent="-4572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n-US" sz="3200">
                <a:latin typeface="Trebuchet MS"/>
              </a:rPr>
              <a:t>The Unknown</a:t>
            </a:r>
          </a:p>
          <a:p>
            <a:pPr marL="914400" lvl="1" indent="-4572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n-US" sz="3200">
                <a:latin typeface="Trebuchet MS"/>
              </a:rPr>
              <a:t>What happens if….?</a:t>
            </a:r>
          </a:p>
          <a:p>
            <a:pPr marL="914400" lvl="1" indent="-4572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n-US" sz="3200">
                <a:latin typeface="Trebuchet MS"/>
              </a:rPr>
              <a:t>What is Brent’s plan?</a:t>
            </a:r>
          </a:p>
          <a:p>
            <a:pPr marL="457200" indent="-4572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/>
            </a:pPr>
            <a:endParaRPr lang="en-US" sz="3200">
              <a:latin typeface="Trebuchet MS"/>
            </a:endParaRPr>
          </a:p>
          <a:p>
            <a:pPr marL="457200" indent="-4572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n-US" sz="3200">
                <a:latin typeface="Trebuchet MS"/>
              </a:rPr>
              <a:t>The Goals</a:t>
            </a:r>
          </a:p>
          <a:p>
            <a:pPr marL="914400" lvl="1" indent="-4572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n-US" sz="3200">
                <a:latin typeface="Trebuchet MS"/>
              </a:rPr>
              <a:t>Protect Jobs</a:t>
            </a:r>
          </a:p>
          <a:p>
            <a:pPr marL="914400" lvl="1" indent="-4572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n-US" sz="3200">
                <a:latin typeface="Trebuchet MS"/>
              </a:rPr>
              <a:t>Protect the Culture</a:t>
            </a:r>
          </a:p>
          <a:p>
            <a:pPr marL="914400" lvl="1" indent="-4572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n-US" sz="3200">
                <a:latin typeface="Trebuchet MS"/>
              </a:rPr>
              <a:t>Be fair to the stakeholders</a:t>
            </a:r>
          </a:p>
          <a:p>
            <a:pPr marL="1600200" lvl="3" indent="-228600">
              <a:spcBef>
                <a:spcPts val="500"/>
              </a:spcBef>
              <a:buSzPct val="70000"/>
              <a:buFont typeface="Wingdings" pitchFamily="2" charset="2"/>
              <a:buChar char="Ø"/>
              <a:defRPr/>
            </a:pPr>
            <a:endParaRPr lang="en-US" sz="3200">
              <a:latin typeface="Trebuchet MS"/>
            </a:endParaRPr>
          </a:p>
          <a:p>
            <a:pPr marL="1600200" lvl="3" indent="-228600">
              <a:spcBef>
                <a:spcPts val="500"/>
              </a:spcBef>
              <a:buSzPct val="70000"/>
              <a:buFont typeface="Wingdings" pitchFamily="2" charset="2"/>
              <a:buChar char="Ø"/>
              <a:defRPr/>
            </a:pPr>
            <a:endParaRPr lang="en-US" sz="3200">
              <a:latin typeface="Trebuchet MS"/>
            </a:endParaRPr>
          </a:p>
          <a:p>
            <a:pPr marL="1143000" marR="0" lvl="2" indent="-228600" fontAlgn="auto"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itchFamily="2" charset="2"/>
              <a:buChar char="Ø"/>
              <a:tabLst/>
              <a:defRPr/>
            </a:pPr>
            <a:endParaRPr lang="en-US" sz="3200">
              <a:latin typeface="Trebuchet MS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3D7E5-E62F-7A1D-F4AE-70C38FD6B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7EDAF8-F8B1-F9EB-ABF4-BC749AD79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1254" y="264698"/>
            <a:ext cx="7209491" cy="664171"/>
          </a:xfrm>
        </p:spPr>
        <p:txBody>
          <a:bodyPr>
            <a:norm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Schnebel Slab Pro Expand"/>
              </a:rPr>
              <a:t>Expanded Goals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A101B1-D92F-7F70-A818-A1B6698A0F07}"/>
              </a:ext>
            </a:extLst>
          </p:cNvPr>
          <p:cNvSpPr/>
          <p:nvPr/>
        </p:nvSpPr>
        <p:spPr>
          <a:xfrm>
            <a:off x="0" y="1138507"/>
            <a:ext cx="11789546" cy="7533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buFont typeface="Symbol" panose="05050102010706020507" pitchFamily="18" charset="2"/>
              <a:buChar char=""/>
            </a:pPr>
            <a:endParaRPr lang="en-US" sz="3200" kern="100">
              <a:effectLst/>
              <a:latin typeface="Trebuchet MS" panose="020B0603020202020204" pitchFamily="34" charset="0"/>
              <a:ea typeface="Aptos" panose="020B0004020202020204" pitchFamily="34" charset="0"/>
            </a:endParaRP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US" sz="3200" kern="100">
                <a:effectLst/>
                <a:latin typeface="Trebuchet MS" panose="020B0603020202020204" pitchFamily="34" charset="0"/>
                <a:ea typeface="Aptos" panose="020B0004020202020204" pitchFamily="34" charset="0"/>
              </a:rPr>
              <a:t>Maximize Charitable Giving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US" sz="3200" kern="100">
                <a:effectLst/>
                <a:latin typeface="Trebuchet MS" panose="020B0603020202020204" pitchFamily="34" charset="0"/>
                <a:ea typeface="Aptos" panose="020B0004020202020204" pitchFamily="34" charset="0"/>
              </a:rPr>
              <a:t>Minimize Taxes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US" sz="3200" kern="100">
                <a:effectLst/>
                <a:latin typeface="Trebuchet MS" panose="020B0603020202020204" pitchFamily="34" charset="0"/>
                <a:ea typeface="Aptos" panose="020B0004020202020204" pitchFamily="34" charset="0"/>
              </a:rPr>
              <a:t>Maintain Local Control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US" sz="3200" kern="100">
                <a:effectLst/>
                <a:latin typeface="Trebuchet MS" panose="020B0603020202020204" pitchFamily="34" charset="0"/>
                <a:ea typeface="Aptos" panose="020B0004020202020204" pitchFamily="34" charset="0"/>
              </a:rPr>
              <a:t>Reward the Team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US" sz="3200" kern="100">
                <a:effectLst/>
                <a:latin typeface="Trebuchet MS" panose="020B0603020202020204" pitchFamily="34" charset="0"/>
                <a:ea typeface="Aptos" panose="020B0004020202020204" pitchFamily="34" charset="0"/>
              </a:rPr>
              <a:t>Train/Coach/Develop the Next Generation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US" sz="3200" kern="100">
                <a:effectLst/>
                <a:latin typeface="Trebuchet MS" panose="020B0603020202020204" pitchFamily="34" charset="0"/>
                <a:ea typeface="Aptos" panose="020B0004020202020204" pitchFamily="34" charset="0"/>
              </a:rPr>
              <a:t>Keep it Simple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US" sz="3200" kern="100">
                <a:effectLst/>
                <a:latin typeface="Trebuchet MS" panose="020B0603020202020204" pitchFamily="34" charset="0"/>
                <a:ea typeface="Aptos" panose="020B0004020202020204" pitchFamily="34" charset="0"/>
              </a:rPr>
              <a:t>No Debt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US" sz="3200" kern="100">
                <a:effectLst/>
                <a:latin typeface="Trebuchet MS" panose="020B0603020202020204" pitchFamily="34" charset="0"/>
                <a:ea typeface="Aptos" panose="020B0004020202020204" pitchFamily="34" charset="0"/>
              </a:rPr>
              <a:t>Infinite Game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US" sz="3200" kern="100">
                <a:effectLst/>
                <a:latin typeface="Trebuchet MS" panose="020B0603020202020204" pitchFamily="34" charset="0"/>
                <a:ea typeface="Aptos" panose="020B0004020202020204" pitchFamily="34" charset="0"/>
              </a:rPr>
              <a:t>Fair to the Stakeholders</a:t>
            </a:r>
          </a:p>
          <a:p>
            <a:pPr marL="1600200" lvl="3" indent="-228600">
              <a:spcBef>
                <a:spcPts val="500"/>
              </a:spcBef>
              <a:buSzPct val="70000"/>
              <a:buFont typeface="Wingdings" pitchFamily="2" charset="2"/>
              <a:buChar char="Ø"/>
              <a:defRPr/>
            </a:pPr>
            <a:endParaRPr lang="en-US" sz="3200">
              <a:latin typeface="Trebuchet MS"/>
            </a:endParaRPr>
          </a:p>
          <a:p>
            <a:pPr marL="1600200" lvl="3" indent="-228600">
              <a:spcBef>
                <a:spcPts val="500"/>
              </a:spcBef>
              <a:buSzPct val="70000"/>
              <a:buFont typeface="Wingdings" pitchFamily="2" charset="2"/>
              <a:buChar char="Ø"/>
              <a:defRPr/>
            </a:pPr>
            <a:endParaRPr lang="en-US" sz="3200">
              <a:latin typeface="Trebuchet MS"/>
            </a:endParaRPr>
          </a:p>
          <a:p>
            <a:pPr marL="1143000" marR="0" lvl="2" indent="-228600" fontAlgn="auto"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itchFamily="2" charset="2"/>
              <a:buChar char="Ø"/>
              <a:tabLst/>
              <a:defRPr/>
            </a:pPr>
            <a:endParaRPr lang="en-US" sz="3200">
              <a:latin typeface="Trebuchet MS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9930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65A9B-E656-CA75-D82A-8509AED02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88C2E21-F6E3-92A2-970D-398F4D94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1254" y="264698"/>
            <a:ext cx="7209491" cy="664171"/>
          </a:xfrm>
        </p:spPr>
        <p:txBody>
          <a:bodyPr>
            <a:norm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Schnebel Slab Pro Expand"/>
              </a:rPr>
              <a:t>A New Idea</a:t>
            </a:r>
          </a:p>
        </p:txBody>
      </p:sp>
      <p:pic>
        <p:nvPicPr>
          <p:cNvPr id="1026" name="Picture 2" descr="Barnhart Crane">
            <a:extLst>
              <a:ext uri="{FF2B5EF4-FFF2-40B4-BE49-F238E27FC236}">
                <a16:creationId xmlns:a16="http://schemas.microsoft.com/office/drawing/2014/main" id="{D54482C9-1C8C-760A-E8E0-5D2FB3AF3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47" y="2023537"/>
            <a:ext cx="3399813" cy="7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D9930C8-94AF-3527-5424-72F186665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178" y="3358078"/>
            <a:ext cx="3793242" cy="151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6356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51066-7C0B-C9A2-AFFE-FD39235C6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B3E005B6-4C16-DB63-1FFC-24FC1B7D7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1254" y="264698"/>
            <a:ext cx="7209491" cy="664171"/>
          </a:xfrm>
        </p:spPr>
        <p:txBody>
          <a:bodyPr>
            <a:normAutofit/>
          </a:bodyPr>
          <a:lstStyle/>
          <a:p>
            <a:pPr algn="ctr"/>
            <a:endParaRPr lang="en-US" sz="3200">
              <a:solidFill>
                <a:schemeClr val="tx2"/>
              </a:solidFill>
              <a:latin typeface="Schnebel Slab Pro Expand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8A8D09B-8F5B-EF63-B149-EDF9604A6D29}"/>
              </a:ext>
            </a:extLst>
          </p:cNvPr>
          <p:cNvSpPr/>
          <p:nvPr/>
        </p:nvSpPr>
        <p:spPr>
          <a:xfrm>
            <a:off x="5415175" y="3399455"/>
            <a:ext cx="2538805" cy="1293607"/>
          </a:xfrm>
          <a:prstGeom prst="roundRect">
            <a:avLst/>
          </a:prstGeom>
          <a:solidFill>
            <a:srgbClr val="99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NCF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8BD16C5-2BD9-ED18-5441-875ECDBB0496}"/>
              </a:ext>
            </a:extLst>
          </p:cNvPr>
          <p:cNvSpPr/>
          <p:nvPr/>
        </p:nvSpPr>
        <p:spPr>
          <a:xfrm>
            <a:off x="5415175" y="5402809"/>
            <a:ext cx="2538805" cy="1293607"/>
          </a:xfrm>
          <a:prstGeom prst="roundRect">
            <a:avLst/>
          </a:prstGeom>
          <a:solidFill>
            <a:srgbClr val="99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99% Non-Voting Shares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420EDD6-2772-59AE-3A5A-D4151E52A965}"/>
              </a:ext>
            </a:extLst>
          </p:cNvPr>
          <p:cNvSpPr/>
          <p:nvPr/>
        </p:nvSpPr>
        <p:spPr>
          <a:xfrm>
            <a:off x="1947216" y="3399456"/>
            <a:ext cx="2538805" cy="1293607"/>
          </a:xfrm>
          <a:prstGeom prst="roundRect">
            <a:avLst/>
          </a:prstGeom>
          <a:solidFill>
            <a:srgbClr val="00B05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Voting Trust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FCD3DB4-24A4-F137-9887-8460A94FB20D}"/>
              </a:ext>
            </a:extLst>
          </p:cNvPr>
          <p:cNvCxnSpPr>
            <a:cxnSpLocks/>
            <a:stCxn id="2" idx="2"/>
            <a:endCxn id="4" idx="0"/>
          </p:cNvCxnSpPr>
          <p:nvPr/>
        </p:nvCxnSpPr>
        <p:spPr>
          <a:xfrm>
            <a:off x="6684578" y="4693062"/>
            <a:ext cx="0" cy="70974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D8710E0-D094-8110-B6DE-4C80B4019AF7}"/>
              </a:ext>
            </a:extLst>
          </p:cNvPr>
          <p:cNvSpPr/>
          <p:nvPr/>
        </p:nvSpPr>
        <p:spPr>
          <a:xfrm>
            <a:off x="1951698" y="5402809"/>
            <a:ext cx="2538805" cy="1293607"/>
          </a:xfrm>
          <a:prstGeom prst="roundRect">
            <a:avLst/>
          </a:prstGeom>
          <a:solidFill>
            <a:srgbClr val="00B05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1% Voting Shares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DE6BAAA-EEFF-DF63-5E9F-2B8AA377E11A}"/>
              </a:ext>
            </a:extLst>
          </p:cNvPr>
          <p:cNvCxnSpPr>
            <a:cxnSpLocks/>
          </p:cNvCxnSpPr>
          <p:nvPr/>
        </p:nvCxnSpPr>
        <p:spPr>
          <a:xfrm>
            <a:off x="3188342" y="4693062"/>
            <a:ext cx="0" cy="70974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B9DDA56-3795-F0A6-6FDF-640E5EF8DAE2}"/>
              </a:ext>
            </a:extLst>
          </p:cNvPr>
          <p:cNvSpPr/>
          <p:nvPr/>
        </p:nvSpPr>
        <p:spPr>
          <a:xfrm>
            <a:off x="3684378" y="1225428"/>
            <a:ext cx="2538805" cy="129360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Brent &amp; Sally</a:t>
            </a:r>
          </a:p>
          <a:p>
            <a:pPr algn="ctr"/>
            <a:r>
              <a:rPr lang="en-US"/>
              <a:t>100% Shares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D17347E-010F-B545-BF92-753ECEF44420}"/>
              </a:ext>
            </a:extLst>
          </p:cNvPr>
          <p:cNvCxnSpPr>
            <a:cxnSpLocks/>
            <a:endCxn id="2" idx="0"/>
          </p:cNvCxnSpPr>
          <p:nvPr/>
        </p:nvCxnSpPr>
        <p:spPr>
          <a:xfrm>
            <a:off x="4949536" y="2519035"/>
            <a:ext cx="1735042" cy="88042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7A36409-6C73-E671-ABC6-68990B02CF2A}"/>
              </a:ext>
            </a:extLst>
          </p:cNvPr>
          <p:cNvCxnSpPr>
            <a:cxnSpLocks/>
            <a:endCxn id="5" idx="0"/>
          </p:cNvCxnSpPr>
          <p:nvPr/>
        </p:nvCxnSpPr>
        <p:spPr>
          <a:xfrm flipH="1">
            <a:off x="3216619" y="2519035"/>
            <a:ext cx="1732917" cy="88042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768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44E74-D31F-47DA-D44C-BEEC6DA99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B70BE80E-1C31-9210-1CFE-BFB401845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1254" y="264698"/>
            <a:ext cx="7209491" cy="664171"/>
          </a:xfrm>
        </p:spPr>
        <p:txBody>
          <a:bodyPr>
            <a:norm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Schnebel Slab Pro Expand"/>
              </a:rPr>
              <a:t>Current State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977BCB-9375-70A9-48F3-E16678E44F8D}"/>
              </a:ext>
            </a:extLst>
          </p:cNvPr>
          <p:cNvSpPr/>
          <p:nvPr/>
        </p:nvSpPr>
        <p:spPr>
          <a:xfrm>
            <a:off x="0" y="1138507"/>
            <a:ext cx="11789546" cy="9513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n-US" sz="2000">
                <a:latin typeface="Trebuchet MS"/>
              </a:rPr>
              <a:t>Methods</a:t>
            </a:r>
          </a:p>
          <a:p>
            <a:pPr marL="1371600" lvl="2" indent="-4572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n-US" sz="2000">
                <a:latin typeface="Trebuchet MS"/>
              </a:rPr>
              <a:t>Charitable Partnership Program (TM match)</a:t>
            </a:r>
          </a:p>
          <a:p>
            <a:pPr marL="1371600" lvl="2" indent="-4572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n-US" sz="2000">
                <a:latin typeface="Trebuchet MS"/>
              </a:rPr>
              <a:t>Weekend to Remember Marriage Conference</a:t>
            </a:r>
          </a:p>
          <a:p>
            <a:pPr marL="1371600" lvl="2" indent="-4572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n-US" sz="2000">
                <a:latin typeface="Trebuchet MS"/>
              </a:rPr>
              <a:t>Local Service Projects</a:t>
            </a:r>
          </a:p>
          <a:p>
            <a:pPr marL="1371600" lvl="2" indent="-4572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n-US" sz="2000">
                <a:latin typeface="Trebuchet MS"/>
              </a:rPr>
              <a:t>Corporate Giving</a:t>
            </a:r>
          </a:p>
          <a:p>
            <a:pPr marL="1371600" lvl="2" indent="-4572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/>
            </a:pPr>
            <a:endParaRPr lang="en-US" sz="2000">
              <a:latin typeface="Trebuchet MS"/>
            </a:endParaRPr>
          </a:p>
          <a:p>
            <a:pPr marL="914400" lvl="1" indent="-4572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n-US" sz="2000">
                <a:latin typeface="Trebuchet MS"/>
              </a:rPr>
              <a:t>Priorities</a:t>
            </a:r>
          </a:p>
          <a:p>
            <a:pPr marL="1371600" marR="0" lvl="2" indent="-457200">
              <a:lnSpc>
                <a:spcPct val="105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n-US" sz="2000">
                <a:latin typeface="Trebuchet MS"/>
              </a:rPr>
              <a:t>Faith (Christian) based</a:t>
            </a:r>
          </a:p>
          <a:p>
            <a:pPr marL="1371600" marR="0" lvl="2" indent="-457200">
              <a:lnSpc>
                <a:spcPct val="105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n-US" sz="2000">
                <a:latin typeface="Trebuchet MS"/>
              </a:rPr>
              <a:t>Local</a:t>
            </a:r>
          </a:p>
          <a:p>
            <a:pPr marL="1371600" marR="0" lvl="2" indent="-457200">
              <a:lnSpc>
                <a:spcPct val="105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n-US" sz="2000">
                <a:latin typeface="Trebuchet MS"/>
              </a:rPr>
              <a:t>Education (with focus on career development related to Aagard needs)</a:t>
            </a:r>
          </a:p>
          <a:p>
            <a:pPr marL="1371600" marR="0" lvl="2" indent="-457200">
              <a:lnSpc>
                <a:spcPct val="105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n-US" sz="2000">
                <a:latin typeface="Trebuchet MS"/>
              </a:rPr>
              <a:t>Connected with our team members (things they are involved with/giving to)</a:t>
            </a:r>
          </a:p>
          <a:p>
            <a:pPr marL="1371600" marR="0" lvl="2" indent="-457200">
              <a:lnSpc>
                <a:spcPct val="105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n-US" sz="2000">
                <a:latin typeface="Trebuchet MS"/>
              </a:rPr>
              <a:t>Youth</a:t>
            </a:r>
          </a:p>
          <a:p>
            <a:pPr marL="1371600" marR="0" lvl="2" indent="-457200">
              <a:lnSpc>
                <a:spcPct val="105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n-US" sz="2000">
                <a:latin typeface="Trebuchet MS"/>
              </a:rPr>
              <a:t>Arts/Community enrichment</a:t>
            </a:r>
          </a:p>
          <a:p>
            <a:pPr lvl="2">
              <a:spcBef>
                <a:spcPts val="500"/>
              </a:spcBef>
              <a:buSzPct val="70000"/>
              <a:defRPr/>
            </a:pPr>
            <a:endParaRPr lang="en-US" sz="2000">
              <a:latin typeface="Trebuchet MS"/>
            </a:endParaRPr>
          </a:p>
          <a:p>
            <a:pPr>
              <a:spcBef>
                <a:spcPts val="500"/>
              </a:spcBef>
              <a:buSzPct val="70000"/>
              <a:defRPr/>
            </a:pPr>
            <a:endParaRPr lang="en-US" sz="3200">
              <a:latin typeface="Trebuchet MS"/>
            </a:endParaRPr>
          </a:p>
          <a:p>
            <a:pPr>
              <a:spcBef>
                <a:spcPts val="500"/>
              </a:spcBef>
              <a:buSzPct val="70000"/>
              <a:defRPr/>
            </a:pPr>
            <a:endParaRPr lang="en-US" sz="3200">
              <a:latin typeface="Trebuchet MS"/>
            </a:endParaRPr>
          </a:p>
          <a:p>
            <a:pPr marL="914400" lvl="1" indent="-4572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/>
            </a:pPr>
            <a:endParaRPr lang="en-US" sz="3200">
              <a:latin typeface="Trebuchet MS"/>
            </a:endParaRPr>
          </a:p>
          <a:p>
            <a:pPr marL="1600200" lvl="3" indent="-228600">
              <a:spcBef>
                <a:spcPts val="500"/>
              </a:spcBef>
              <a:buSzPct val="70000"/>
              <a:buFont typeface="Wingdings" pitchFamily="2" charset="2"/>
              <a:buChar char="Ø"/>
              <a:defRPr/>
            </a:pPr>
            <a:endParaRPr lang="en-US" sz="3200">
              <a:latin typeface="Trebuchet MS"/>
            </a:endParaRPr>
          </a:p>
          <a:p>
            <a:pPr marL="1600200" lvl="3" indent="-228600">
              <a:spcBef>
                <a:spcPts val="500"/>
              </a:spcBef>
              <a:buSzPct val="70000"/>
              <a:buFont typeface="Wingdings" pitchFamily="2" charset="2"/>
              <a:buChar char="Ø"/>
              <a:defRPr/>
            </a:pPr>
            <a:endParaRPr lang="en-US" sz="3200">
              <a:latin typeface="Trebuchet MS"/>
            </a:endParaRPr>
          </a:p>
          <a:p>
            <a:pPr marL="1143000" marR="0" lvl="2" indent="-228600" fontAlgn="auto"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itchFamily="2" charset="2"/>
              <a:buChar char="Ø"/>
              <a:tabLst/>
              <a:defRPr/>
            </a:pPr>
            <a:endParaRPr lang="en-US" sz="3200">
              <a:latin typeface="Trebuchet MS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1265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70C71-FD01-8AD5-0C73-606E574DD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BB97231D-F08B-A9BB-3A25-F1798B678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1254" y="264698"/>
            <a:ext cx="7209491" cy="664171"/>
          </a:xfrm>
        </p:spPr>
        <p:txBody>
          <a:bodyPr>
            <a:norm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Schnebel Slab Pro Expand"/>
              </a:rPr>
              <a:t>Now What?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C58853-C423-D080-76FD-9A5D34A145AE}"/>
              </a:ext>
            </a:extLst>
          </p:cNvPr>
          <p:cNvSpPr/>
          <p:nvPr/>
        </p:nvSpPr>
        <p:spPr>
          <a:xfrm>
            <a:off x="0" y="1138507"/>
            <a:ext cx="11789546" cy="6997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/>
            </a:pPr>
            <a:endParaRPr lang="en-US" sz="3200">
              <a:latin typeface="Trebuchet MS"/>
            </a:endParaRPr>
          </a:p>
          <a:p>
            <a:pPr marL="914400" lvl="1" indent="-4572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n-US" sz="3200">
                <a:latin typeface="Trebuchet MS"/>
              </a:rPr>
              <a:t>How do we use this new arrangement for good?</a:t>
            </a:r>
          </a:p>
          <a:p>
            <a:pPr>
              <a:spcBef>
                <a:spcPts val="500"/>
              </a:spcBef>
              <a:buSzPct val="70000"/>
              <a:defRPr/>
            </a:pPr>
            <a:endParaRPr lang="en-US" sz="3200">
              <a:latin typeface="Trebuchet MS"/>
            </a:endParaRPr>
          </a:p>
          <a:p>
            <a:pPr marL="914400" lvl="1" indent="-4572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n-US" sz="3200">
                <a:latin typeface="Trebuchet MS"/>
              </a:rPr>
              <a:t>A community sharing ideas</a:t>
            </a:r>
          </a:p>
          <a:p>
            <a:pPr marL="1371600" lvl="2" indent="-4572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n-US" sz="3200">
                <a:latin typeface="Trebuchet MS"/>
              </a:rPr>
              <a:t>Impact Conference</a:t>
            </a:r>
          </a:p>
          <a:p>
            <a:pPr marL="1371600" lvl="2" indent="-4572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n-US" sz="3200">
                <a:latin typeface="Trebuchet MS"/>
              </a:rPr>
              <a:t>Goodness Gathering</a:t>
            </a:r>
          </a:p>
          <a:p>
            <a:pPr marL="1371600" lvl="2" indent="-4572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n-US" sz="3200">
                <a:latin typeface="Trebuchet MS"/>
              </a:rPr>
              <a:t>Corporate Generosity council</a:t>
            </a:r>
          </a:p>
          <a:p>
            <a:pPr marL="914400" lvl="1" indent="-4572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/>
            </a:pPr>
            <a:endParaRPr lang="en-US" sz="3200">
              <a:latin typeface="Trebuchet MS"/>
            </a:endParaRPr>
          </a:p>
          <a:p>
            <a:pPr marL="1600200" lvl="3" indent="-228600">
              <a:spcBef>
                <a:spcPts val="500"/>
              </a:spcBef>
              <a:buSzPct val="70000"/>
              <a:buFont typeface="Wingdings" pitchFamily="2" charset="2"/>
              <a:buChar char="Ø"/>
              <a:defRPr/>
            </a:pPr>
            <a:endParaRPr lang="en-US" sz="3200">
              <a:latin typeface="Trebuchet MS"/>
            </a:endParaRPr>
          </a:p>
          <a:p>
            <a:pPr marL="1600200" lvl="3" indent="-228600">
              <a:spcBef>
                <a:spcPts val="500"/>
              </a:spcBef>
              <a:buSzPct val="70000"/>
              <a:buFont typeface="Wingdings" pitchFamily="2" charset="2"/>
              <a:buChar char="Ø"/>
              <a:defRPr/>
            </a:pPr>
            <a:endParaRPr lang="en-US" sz="3200">
              <a:latin typeface="Trebuchet MS"/>
            </a:endParaRPr>
          </a:p>
          <a:p>
            <a:pPr marL="1143000" marR="0" lvl="2" indent="-228600" fontAlgn="auto"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itchFamily="2" charset="2"/>
              <a:buChar char="Ø"/>
              <a:tabLst/>
              <a:defRPr/>
            </a:pPr>
            <a:endParaRPr lang="en-US" sz="3200">
              <a:latin typeface="Trebuchet MS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5811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289A2-C8A3-020D-FADC-E22CF7562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BEDE4E3-3FBD-3F3A-590B-BCDE147BD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1254" y="264698"/>
            <a:ext cx="7209491" cy="664171"/>
          </a:xfrm>
        </p:spPr>
        <p:txBody>
          <a:bodyPr>
            <a:norm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Schnebel Slab Pro Expand"/>
              </a:rPr>
              <a:t>Future State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D190A7-0491-695C-B361-D6C7DA9315F3}"/>
              </a:ext>
            </a:extLst>
          </p:cNvPr>
          <p:cNvSpPr/>
          <p:nvPr/>
        </p:nvSpPr>
        <p:spPr>
          <a:xfrm>
            <a:off x="0" y="1138507"/>
            <a:ext cx="11789546" cy="5884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/>
            </a:pPr>
            <a:endParaRPr lang="en-US" sz="3200">
              <a:latin typeface="Trebuchet MS"/>
            </a:endParaRPr>
          </a:p>
          <a:p>
            <a:pPr lvl="1">
              <a:spcBef>
                <a:spcPts val="500"/>
              </a:spcBef>
              <a:buSzPct val="70000"/>
              <a:defRPr/>
            </a:pPr>
            <a:r>
              <a:rPr lang="en-US" sz="3200">
                <a:latin typeface="Trebuchet MS"/>
              </a:rPr>
              <a:t>		</a:t>
            </a:r>
          </a:p>
          <a:p>
            <a:pPr lvl="1">
              <a:spcBef>
                <a:spcPts val="500"/>
              </a:spcBef>
              <a:buSzPct val="70000"/>
              <a:defRPr/>
            </a:pPr>
            <a:r>
              <a:rPr lang="en-US" sz="3200">
                <a:latin typeface="Trebuchet MS"/>
              </a:rPr>
              <a:t>		Unknown...</a:t>
            </a:r>
          </a:p>
          <a:p>
            <a:pPr>
              <a:spcBef>
                <a:spcPts val="500"/>
              </a:spcBef>
              <a:buSzPct val="70000"/>
              <a:defRPr/>
            </a:pPr>
            <a:endParaRPr lang="en-US" sz="3200">
              <a:latin typeface="Trebuchet MS"/>
            </a:endParaRPr>
          </a:p>
          <a:p>
            <a:pPr>
              <a:spcBef>
                <a:spcPts val="500"/>
              </a:spcBef>
              <a:buSzPct val="70000"/>
              <a:defRPr/>
            </a:pPr>
            <a:endParaRPr lang="en-US" sz="3200">
              <a:latin typeface="Trebuchet MS"/>
            </a:endParaRPr>
          </a:p>
          <a:p>
            <a:pPr marL="914400" lvl="1" indent="-4572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/>
            </a:pPr>
            <a:endParaRPr lang="en-US" sz="3200">
              <a:latin typeface="Trebuchet MS"/>
            </a:endParaRPr>
          </a:p>
          <a:p>
            <a:pPr marL="1600200" lvl="3" indent="-228600">
              <a:spcBef>
                <a:spcPts val="500"/>
              </a:spcBef>
              <a:buSzPct val="70000"/>
              <a:buFont typeface="Wingdings" pitchFamily="2" charset="2"/>
              <a:buChar char="Ø"/>
              <a:defRPr/>
            </a:pPr>
            <a:endParaRPr lang="en-US" sz="3200">
              <a:latin typeface="Trebuchet MS"/>
            </a:endParaRPr>
          </a:p>
          <a:p>
            <a:pPr marL="1600200" lvl="3" indent="-228600">
              <a:spcBef>
                <a:spcPts val="500"/>
              </a:spcBef>
              <a:buSzPct val="70000"/>
              <a:buFont typeface="Wingdings" pitchFamily="2" charset="2"/>
              <a:buChar char="Ø"/>
              <a:defRPr/>
            </a:pPr>
            <a:endParaRPr lang="en-US" sz="3200">
              <a:latin typeface="Trebuchet MS"/>
            </a:endParaRPr>
          </a:p>
          <a:p>
            <a:pPr marL="1143000" marR="0" lvl="2" indent="-228600" fontAlgn="auto"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itchFamily="2" charset="2"/>
              <a:buChar char="Ø"/>
              <a:tabLst/>
              <a:defRPr/>
            </a:pPr>
            <a:endParaRPr lang="en-US" sz="3200">
              <a:latin typeface="Trebuchet MS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8618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D5C6F8-AF42-2B67-1278-96A1028EC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1CC08D-E49E-5335-68E8-C2DEF090A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6510" y="3019809"/>
            <a:ext cx="5323715" cy="164297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 defTabSz="914400"/>
            <a:r>
              <a:rPr lang="en-US" sz="6600" b="1" kern="120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Questions</a:t>
            </a:r>
            <a:br>
              <a:rPr lang="en-US" sz="6600" b="1" kern="1200">
                <a:solidFill>
                  <a:srgbClr val="FF0000"/>
                </a:solidFill>
                <a:latin typeface="+mj-lt"/>
                <a:ea typeface="+mj-ea"/>
                <a:cs typeface="+mj-cs"/>
              </a:rPr>
            </a:br>
            <a:r>
              <a:rPr lang="en-US" sz="6600" b="1" kern="120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&amp;</a:t>
            </a:r>
            <a:br>
              <a:rPr lang="en-US" sz="6600" b="1" kern="1200">
                <a:solidFill>
                  <a:srgbClr val="FF0000"/>
                </a:solidFill>
                <a:latin typeface="+mj-lt"/>
                <a:ea typeface="+mj-ea"/>
                <a:cs typeface="+mj-cs"/>
              </a:rPr>
            </a:br>
            <a:r>
              <a:rPr lang="en-US" sz="6600" b="1" kern="120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Discussion</a:t>
            </a: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aviddrury.com | The Wisdom of Questions - Creating Good Group Discussion  Through Questions - daviddrury.com">
            <a:extLst>
              <a:ext uri="{FF2B5EF4-FFF2-40B4-BE49-F238E27FC236}">
                <a16:creationId xmlns:a16="http://schemas.microsoft.com/office/drawing/2014/main" id="{0DFE147C-26EC-FD18-CCD8-6597E6FE4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305" y="114424"/>
            <a:ext cx="3803798" cy="507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4408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A830D-EE3A-B6F2-7C5F-41FFBF575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102774-4415-034B-353F-919BDA49A5D2}"/>
              </a:ext>
            </a:extLst>
          </p:cNvPr>
          <p:cNvSpPr txBox="1"/>
          <p:nvPr/>
        </p:nvSpPr>
        <p:spPr>
          <a:xfrm>
            <a:off x="543912" y="2066576"/>
            <a:ext cx="7662994" cy="19402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>
                <a:solidFill>
                  <a:schemeClr val="tx2"/>
                </a:solidFill>
                <a:latin typeface="Schnebel Slab Pro Expand"/>
                <a:ea typeface="Cambria"/>
                <a:cs typeface="+mj-cs"/>
              </a:rPr>
              <a:t>Aagard Presentation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>
                <a:solidFill>
                  <a:srgbClr val="898989"/>
                </a:solidFill>
                <a:latin typeface="Trebuchet MS"/>
                <a:ea typeface="Cambria"/>
                <a:cs typeface="+mj-cs"/>
              </a:rPr>
              <a:t>Aagard Team</a:t>
            </a:r>
            <a:endParaRPr lang="en-US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030017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2D313-5F15-258C-4000-4C497250F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20B881-3176-D20D-B86D-6FA9BBA3101D}"/>
              </a:ext>
            </a:extLst>
          </p:cNvPr>
          <p:cNvSpPr txBox="1"/>
          <p:nvPr/>
        </p:nvSpPr>
        <p:spPr>
          <a:xfrm>
            <a:off x="543912" y="2066576"/>
            <a:ext cx="7662994" cy="19402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>
                <a:solidFill>
                  <a:schemeClr val="tx2"/>
                </a:solidFill>
                <a:latin typeface="Schnebel Slab Pro Expand"/>
                <a:ea typeface="Cambria"/>
                <a:cs typeface="+mj-cs"/>
              </a:rPr>
              <a:t>About Aagard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>
                <a:solidFill>
                  <a:srgbClr val="898989"/>
                </a:solidFill>
                <a:latin typeface="Trebuchet MS"/>
                <a:ea typeface="Cambria"/>
                <a:cs typeface="+mj-cs"/>
              </a:rPr>
              <a:t>Jason Norlien</a:t>
            </a:r>
          </a:p>
        </p:txBody>
      </p:sp>
    </p:spTree>
    <p:extLst>
      <p:ext uri="{BB962C8B-B14F-4D97-AF65-F5344CB8AC3E}">
        <p14:creationId xmlns:p14="http://schemas.microsoft.com/office/powerpoint/2010/main" val="1789446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8"/>
          <p:cNvPicPr preferRelativeResize="0"/>
          <p:nvPr/>
        </p:nvPicPr>
        <p:blipFill rotWithShape="1">
          <a:blip r:embed="rId3">
            <a:alphaModFix/>
          </a:blip>
          <a:srcRect t="12502" b="12495"/>
          <a:stretch/>
        </p:blipFill>
        <p:spPr>
          <a:xfrm>
            <a:off x="0" y="0"/>
            <a:ext cx="1219198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8" title="Screenshot 2025-05-12 at 10.45.57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201" y="452286"/>
            <a:ext cx="7212724" cy="1940299"/>
          </a:xfrm>
        </p:spPr>
        <p:txBody>
          <a:bodyPr anchor="ctr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3600">
                <a:cs typeface="Arial" charset="0"/>
              </a:rPr>
              <a:t>PURPOSE:</a:t>
            </a:r>
            <a:br>
              <a:rPr lang="en-US" sz="3600">
                <a:cs typeface="Arial" charset="0"/>
              </a:rPr>
            </a:br>
            <a:r>
              <a:rPr lang="en-US" sz="3600">
                <a:solidFill>
                  <a:schemeClr val="tx1"/>
                </a:solidFill>
                <a:cs typeface="Arial" charset="0"/>
              </a:rPr>
              <a:t>Helping Our Customers Win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46C2D75-5E89-435E-9B2F-B12CD7263F8C}"/>
              </a:ext>
            </a:extLst>
          </p:cNvPr>
          <p:cNvSpPr txBox="1">
            <a:spLocks/>
          </p:cNvSpPr>
          <p:nvPr/>
        </p:nvSpPr>
        <p:spPr>
          <a:xfrm>
            <a:off x="8925636" y="2661033"/>
            <a:ext cx="2450436" cy="1940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Schnebel Slab Pro Expand" pitchFamily="2" charset="77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en-US" sz="2000">
                <a:cs typeface="Arial" charset="0"/>
              </a:rPr>
              <a:t>VALUES:</a:t>
            </a:r>
            <a:br>
              <a:rPr lang="en-US" sz="2000">
                <a:cs typeface="Arial" charset="0"/>
              </a:rPr>
            </a:br>
            <a:r>
              <a:rPr lang="en-US" sz="2000">
                <a:solidFill>
                  <a:schemeClr val="accent1"/>
                </a:solidFill>
                <a:cs typeface="Arial" charset="0"/>
              </a:rPr>
              <a:t>WINNING</a:t>
            </a:r>
            <a:br>
              <a:rPr lang="en-US" sz="2000">
                <a:solidFill>
                  <a:schemeClr val="accent1"/>
                </a:solidFill>
                <a:cs typeface="Arial" charset="0"/>
              </a:rPr>
            </a:br>
            <a:r>
              <a:rPr lang="en-US" sz="2000">
                <a:solidFill>
                  <a:schemeClr val="accent1"/>
                </a:solidFill>
                <a:cs typeface="Arial" charset="0"/>
              </a:rPr>
              <a:t>TOGETHER</a:t>
            </a:r>
            <a:br>
              <a:rPr lang="en-US" sz="2000">
                <a:solidFill>
                  <a:schemeClr val="accent1"/>
                </a:solidFill>
                <a:cs typeface="Arial" charset="0"/>
              </a:rPr>
            </a:br>
            <a:r>
              <a:rPr lang="en-US" sz="2000">
                <a:solidFill>
                  <a:schemeClr val="accent1"/>
                </a:solidFill>
                <a:cs typeface="Arial" charset="0"/>
              </a:rPr>
              <a:t>HONORABLY</a:t>
            </a:r>
            <a:br>
              <a:rPr lang="en-US" sz="2000">
                <a:solidFill>
                  <a:schemeClr val="accent1"/>
                </a:solidFill>
                <a:cs typeface="Arial" charset="0"/>
              </a:rPr>
            </a:br>
            <a:r>
              <a:rPr lang="en-US" sz="2000">
                <a:solidFill>
                  <a:schemeClr val="accent1"/>
                </a:solidFill>
                <a:cs typeface="Arial" charset="0"/>
              </a:rPr>
              <a:t>PASSIONATELY</a:t>
            </a:r>
            <a:br>
              <a:rPr lang="en-US" sz="2000">
                <a:solidFill>
                  <a:schemeClr val="accent1"/>
                </a:solidFill>
                <a:cs typeface="Arial" charset="0"/>
              </a:rPr>
            </a:br>
            <a:r>
              <a:rPr lang="en-US" sz="2000">
                <a:solidFill>
                  <a:schemeClr val="accent1"/>
                </a:solidFill>
                <a:cs typeface="Arial" charset="0"/>
              </a:rPr>
              <a:t>POSITIVELY</a:t>
            </a:r>
            <a:endParaRPr lang="en-US" sz="2000">
              <a:solidFill>
                <a:schemeClr val="accent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F59D8EA-5F4D-4124-88B8-BFEBF0198F95}"/>
              </a:ext>
            </a:extLst>
          </p:cNvPr>
          <p:cNvSpPr txBox="1">
            <a:spLocks/>
          </p:cNvSpPr>
          <p:nvPr/>
        </p:nvSpPr>
        <p:spPr>
          <a:xfrm>
            <a:off x="6939673" y="-74749"/>
            <a:ext cx="3854158" cy="1940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Schnebel Slab Pro Expan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2000">
                <a:solidFill>
                  <a:schemeClr val="accent1"/>
                </a:solidFill>
                <a:cs typeface="Arial" charset="0"/>
              </a:rPr>
              <a:t>Packaging automation optimized for space &amp; capability</a:t>
            </a:r>
            <a:endParaRPr lang="en-US" sz="2000">
              <a:solidFill>
                <a:schemeClr val="accent1"/>
              </a:solidFill>
            </a:endParaRPr>
          </a:p>
        </p:txBody>
      </p:sp>
      <p:pic>
        <p:nvPicPr>
          <p:cNvPr id="3" name="Picture 2" descr="A group of people in red shirts&#10;&#10;Description automatically generated">
            <a:extLst>
              <a:ext uri="{FF2B5EF4-FFF2-40B4-BE49-F238E27FC236}">
                <a16:creationId xmlns:a16="http://schemas.microsoft.com/office/drawing/2014/main" id="{93A7C04E-8CB6-E4C6-2652-E57FCAD42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66" y="2429773"/>
            <a:ext cx="6998495" cy="467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2862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lvl="0"/>
            <a:r>
              <a:rPr lang="en-US" b="1">
                <a:solidFill>
                  <a:srgbClr val="C00000"/>
                </a:solidFill>
                <a:latin typeface="Schnebel Slab Pro Expand"/>
                <a:cs typeface="Arial"/>
              </a:rPr>
              <a:t>Who</a:t>
            </a:r>
            <a:r>
              <a:rPr lang="en-US" b="1">
                <a:latin typeface="Schnebel Slab Pro Expand"/>
                <a:cs typeface="Arial"/>
              </a:rPr>
              <a:t> is Aagard?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325" y="2801073"/>
            <a:ext cx="9090490" cy="217012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800">
                <a:solidFill>
                  <a:schemeClr val="tx2"/>
                </a:solidFill>
                <a:latin typeface="Trebuchet MS"/>
              </a:rPr>
              <a:t>Founded in 1997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800">
                <a:solidFill>
                  <a:schemeClr val="tx2"/>
                </a:solidFill>
                <a:latin typeface="Trebuchet MS"/>
              </a:rPr>
              <a:t>$80MM revenue 2024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800">
                <a:solidFill>
                  <a:schemeClr val="tx2"/>
                </a:solidFill>
                <a:latin typeface="Trebuchet MS"/>
              </a:rPr>
              <a:t>A Team of 340 Inventive Problem Solvers &amp; Growing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800">
                <a:solidFill>
                  <a:schemeClr val="tx2"/>
                </a:solidFill>
                <a:latin typeface="Trebuchet MS"/>
              </a:rPr>
              <a:t>115,000 ft</a:t>
            </a:r>
            <a:r>
              <a:rPr lang="en-US" sz="2800" baseline="30000">
                <a:solidFill>
                  <a:schemeClr val="tx2"/>
                </a:solidFill>
                <a:latin typeface="Trebuchet MS"/>
              </a:rPr>
              <a:t>2</a:t>
            </a:r>
            <a:r>
              <a:rPr lang="en-US" sz="2800">
                <a:solidFill>
                  <a:schemeClr val="tx2"/>
                </a:solidFill>
                <a:latin typeface="Trebuchet MS"/>
              </a:rPr>
              <a:t> Facility in Alexandria, Minnesota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800">
                <a:solidFill>
                  <a:schemeClr val="tx2"/>
                </a:solidFill>
                <a:latin typeface="Trebuchet MS"/>
              </a:rPr>
              <a:t>80,000 ft</a:t>
            </a:r>
            <a:r>
              <a:rPr lang="en-US" sz="2800" baseline="30000">
                <a:solidFill>
                  <a:schemeClr val="tx2"/>
                </a:solidFill>
                <a:latin typeface="Trebuchet MS"/>
              </a:rPr>
              <a:t>2</a:t>
            </a:r>
            <a:r>
              <a:rPr lang="en-US" sz="2800">
                <a:solidFill>
                  <a:schemeClr val="tx2"/>
                </a:solidFill>
                <a:latin typeface="Trebuchet MS"/>
              </a:rPr>
              <a:t> Fabrication Center (also Alexandria)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06E6AB-16F6-4B0A-B369-072CB421D4A0}"/>
              </a:ext>
            </a:extLst>
          </p:cNvPr>
          <p:cNvSpPr/>
          <p:nvPr/>
        </p:nvSpPr>
        <p:spPr>
          <a:xfrm>
            <a:off x="3370998" y="1"/>
            <a:ext cx="8821004" cy="4971196"/>
          </a:xfrm>
          <a:custGeom>
            <a:avLst/>
            <a:gdLst>
              <a:gd name="connsiteX0" fmla="*/ 0 w 6541827"/>
              <a:gd name="connsiteY0" fmla="*/ 0 h 1709382"/>
              <a:gd name="connsiteX1" fmla="*/ 6541827 w 6541827"/>
              <a:gd name="connsiteY1" fmla="*/ 0 h 1709382"/>
              <a:gd name="connsiteX2" fmla="*/ 6541827 w 6541827"/>
              <a:gd name="connsiteY2" fmla="*/ 1709382 h 1709382"/>
              <a:gd name="connsiteX3" fmla="*/ 0 w 6541827"/>
              <a:gd name="connsiteY3" fmla="*/ 1709382 h 1709382"/>
              <a:gd name="connsiteX4" fmla="*/ 0 w 6541827"/>
              <a:gd name="connsiteY4" fmla="*/ 0 h 1709382"/>
              <a:gd name="connsiteX0" fmla="*/ 0 w 6541827"/>
              <a:gd name="connsiteY0" fmla="*/ 0 h 3251579"/>
              <a:gd name="connsiteX1" fmla="*/ 6541827 w 6541827"/>
              <a:gd name="connsiteY1" fmla="*/ 0 h 3251579"/>
              <a:gd name="connsiteX2" fmla="*/ 6541827 w 6541827"/>
              <a:gd name="connsiteY2" fmla="*/ 3251579 h 3251579"/>
              <a:gd name="connsiteX3" fmla="*/ 0 w 6541827"/>
              <a:gd name="connsiteY3" fmla="*/ 1709382 h 3251579"/>
              <a:gd name="connsiteX4" fmla="*/ 0 w 6541827"/>
              <a:gd name="connsiteY4" fmla="*/ 0 h 3251579"/>
              <a:gd name="connsiteX0" fmla="*/ 2279176 w 8821003"/>
              <a:gd name="connsiteY0" fmla="*/ 0 h 3251579"/>
              <a:gd name="connsiteX1" fmla="*/ 8821003 w 8821003"/>
              <a:gd name="connsiteY1" fmla="*/ 0 h 3251579"/>
              <a:gd name="connsiteX2" fmla="*/ 8821003 w 8821003"/>
              <a:gd name="connsiteY2" fmla="*/ 3251579 h 3251579"/>
              <a:gd name="connsiteX3" fmla="*/ 0 w 8821003"/>
              <a:gd name="connsiteY3" fmla="*/ 562970 h 3251579"/>
              <a:gd name="connsiteX4" fmla="*/ 2279176 w 8821003"/>
              <a:gd name="connsiteY4" fmla="*/ 0 h 3251579"/>
              <a:gd name="connsiteX0" fmla="*/ 2279176 w 8821003"/>
              <a:gd name="connsiteY0" fmla="*/ 1678674 h 4930253"/>
              <a:gd name="connsiteX1" fmla="*/ 8793708 w 8821003"/>
              <a:gd name="connsiteY1" fmla="*/ 0 h 4930253"/>
              <a:gd name="connsiteX2" fmla="*/ 8821003 w 8821003"/>
              <a:gd name="connsiteY2" fmla="*/ 4930253 h 4930253"/>
              <a:gd name="connsiteX3" fmla="*/ 0 w 8821003"/>
              <a:gd name="connsiteY3" fmla="*/ 2241644 h 4930253"/>
              <a:gd name="connsiteX4" fmla="*/ 2279176 w 8821003"/>
              <a:gd name="connsiteY4" fmla="*/ 1678674 h 4930253"/>
              <a:gd name="connsiteX0" fmla="*/ 2279176 w 8821003"/>
              <a:gd name="connsiteY0" fmla="*/ 1678674 h 4930253"/>
              <a:gd name="connsiteX1" fmla="*/ 8793708 w 8821003"/>
              <a:gd name="connsiteY1" fmla="*/ 0 h 4930253"/>
              <a:gd name="connsiteX2" fmla="*/ 8821003 w 8821003"/>
              <a:gd name="connsiteY2" fmla="*/ 4930253 h 4930253"/>
              <a:gd name="connsiteX3" fmla="*/ 0 w 8821003"/>
              <a:gd name="connsiteY3" fmla="*/ 2241644 h 4930253"/>
              <a:gd name="connsiteX4" fmla="*/ 2279176 w 8821003"/>
              <a:gd name="connsiteY4" fmla="*/ 1678674 h 4930253"/>
              <a:gd name="connsiteX0" fmla="*/ 2279176 w 8821003"/>
              <a:gd name="connsiteY0" fmla="*/ 1678674 h 4930253"/>
              <a:gd name="connsiteX1" fmla="*/ 8793708 w 8821003"/>
              <a:gd name="connsiteY1" fmla="*/ 0 h 4930253"/>
              <a:gd name="connsiteX2" fmla="*/ 8821003 w 8821003"/>
              <a:gd name="connsiteY2" fmla="*/ 4930253 h 4930253"/>
              <a:gd name="connsiteX3" fmla="*/ 0 w 8821003"/>
              <a:gd name="connsiteY3" fmla="*/ 2241644 h 4930253"/>
              <a:gd name="connsiteX4" fmla="*/ 2279176 w 8821003"/>
              <a:gd name="connsiteY4" fmla="*/ 1678674 h 4930253"/>
              <a:gd name="connsiteX0" fmla="*/ 6796585 w 8821003"/>
              <a:gd name="connsiteY0" fmla="*/ 395784 h 4930253"/>
              <a:gd name="connsiteX1" fmla="*/ 8793708 w 8821003"/>
              <a:gd name="connsiteY1" fmla="*/ 0 h 4930253"/>
              <a:gd name="connsiteX2" fmla="*/ 8821003 w 8821003"/>
              <a:gd name="connsiteY2" fmla="*/ 4930253 h 4930253"/>
              <a:gd name="connsiteX3" fmla="*/ 0 w 8821003"/>
              <a:gd name="connsiteY3" fmla="*/ 2241644 h 4930253"/>
              <a:gd name="connsiteX4" fmla="*/ 6796585 w 8821003"/>
              <a:gd name="connsiteY4" fmla="*/ 395784 h 4930253"/>
              <a:gd name="connsiteX0" fmla="*/ 7001302 w 8821003"/>
              <a:gd name="connsiteY0" fmla="*/ 0 h 4957550"/>
              <a:gd name="connsiteX1" fmla="*/ 8793708 w 8821003"/>
              <a:gd name="connsiteY1" fmla="*/ 27297 h 4957550"/>
              <a:gd name="connsiteX2" fmla="*/ 8821003 w 8821003"/>
              <a:gd name="connsiteY2" fmla="*/ 4957550 h 4957550"/>
              <a:gd name="connsiteX3" fmla="*/ 0 w 8821003"/>
              <a:gd name="connsiteY3" fmla="*/ 2268941 h 4957550"/>
              <a:gd name="connsiteX4" fmla="*/ 7001302 w 8821003"/>
              <a:gd name="connsiteY4" fmla="*/ 0 h 4957550"/>
              <a:gd name="connsiteX0" fmla="*/ 7001302 w 8821004"/>
              <a:gd name="connsiteY0" fmla="*/ 13646 h 4971196"/>
              <a:gd name="connsiteX1" fmla="*/ 8821004 w 8821004"/>
              <a:gd name="connsiteY1" fmla="*/ 0 h 4971196"/>
              <a:gd name="connsiteX2" fmla="*/ 8821003 w 8821004"/>
              <a:gd name="connsiteY2" fmla="*/ 4971196 h 4971196"/>
              <a:gd name="connsiteX3" fmla="*/ 0 w 8821004"/>
              <a:gd name="connsiteY3" fmla="*/ 2282587 h 4971196"/>
              <a:gd name="connsiteX4" fmla="*/ 7001302 w 8821004"/>
              <a:gd name="connsiteY4" fmla="*/ 13646 h 497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21004" h="4971196">
                <a:moveTo>
                  <a:pt x="7001302" y="13646"/>
                </a:moveTo>
                <a:lnTo>
                  <a:pt x="8821004" y="0"/>
                </a:lnTo>
                <a:cubicBezTo>
                  <a:pt x="8821004" y="1657065"/>
                  <a:pt x="8821003" y="3314131"/>
                  <a:pt x="8821003" y="4971196"/>
                </a:cubicBezTo>
                <a:lnTo>
                  <a:pt x="0" y="2282587"/>
                </a:lnTo>
                <a:lnTo>
                  <a:pt x="7001302" y="13646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9123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934" y="1260272"/>
            <a:ext cx="8087278" cy="40526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516" y="5487689"/>
            <a:ext cx="5026113" cy="78756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6D7B6C1-8021-4053-8D6F-A78DDC795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Study: Ammunition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EF5DF2-6332-438B-84C7-A509BBAAE337}"/>
              </a:ext>
            </a:extLst>
          </p:cNvPr>
          <p:cNvSpPr/>
          <p:nvPr/>
        </p:nvSpPr>
        <p:spPr>
          <a:xfrm>
            <a:off x="6321083" y="1286809"/>
            <a:ext cx="3108960" cy="1639271"/>
          </a:xfrm>
          <a:prstGeom prst="rect">
            <a:avLst/>
          </a:prstGeom>
          <a:noFill/>
          <a:ln w="47625" cmpd="thinThick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A439E-B7BD-48E6-985D-507AF7CE2D70}"/>
              </a:ext>
            </a:extLst>
          </p:cNvPr>
          <p:cNvSpPr txBox="1"/>
          <p:nvPr/>
        </p:nvSpPr>
        <p:spPr>
          <a:xfrm>
            <a:off x="9658212" y="2689502"/>
            <a:ext cx="2572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Same Operation Shown To Scale </a:t>
            </a:r>
          </a:p>
        </p:txBody>
      </p:sp>
    </p:spTree>
    <p:extLst>
      <p:ext uri="{BB962C8B-B14F-4D97-AF65-F5344CB8AC3E}">
        <p14:creationId xmlns:p14="http://schemas.microsoft.com/office/powerpoint/2010/main" val="1089408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078BD57A-69C5-43B6-B4EF-C05FE3ADAE9D}"/>
              </a:ext>
            </a:extLst>
          </p:cNvPr>
          <p:cNvSpPr/>
          <p:nvPr/>
        </p:nvSpPr>
        <p:spPr>
          <a:xfrm>
            <a:off x="9351895" y="2530045"/>
            <a:ext cx="678372" cy="37960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3464227-36B5-4FBA-9E5C-CFA2B75FEC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8455" y="1123754"/>
            <a:ext cx="2299690" cy="572261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2">
                    <a:lumMod val="60000"/>
                    <a:lumOff val="40000"/>
                  </a:schemeClr>
                </a:solidFill>
              </a:rPr>
              <a:t>We can help.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F9E8F282-C6AD-4AD8-8E81-FEFDA318F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749" y="402966"/>
            <a:ext cx="7209491" cy="1940299"/>
          </a:xfrm>
        </p:spPr>
        <p:txBody>
          <a:bodyPr/>
          <a:lstStyle/>
          <a:p>
            <a:r>
              <a:rPr lang="en-US"/>
              <a:t>Tight on Space?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EFB5C218-1517-4B0F-9CD4-8459851ECEE2}"/>
              </a:ext>
            </a:extLst>
          </p:cNvPr>
          <p:cNvSpPr txBox="1">
            <a:spLocks/>
          </p:cNvSpPr>
          <p:nvPr/>
        </p:nvSpPr>
        <p:spPr>
          <a:xfrm>
            <a:off x="8912927" y="1334836"/>
            <a:ext cx="3052872" cy="1940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Schnebel Slab Pro Expand" pitchFamily="2" charset="77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en-US" sz="160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Cartoner </a:t>
            </a:r>
          </a:p>
          <a:p>
            <a:pPr algn="r">
              <a:lnSpc>
                <a:spcPct val="150000"/>
              </a:lnSpc>
            </a:pPr>
            <a:r>
              <a:rPr lang="en-US" sz="160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Case Packer </a:t>
            </a:r>
          </a:p>
          <a:p>
            <a:pPr algn="r">
              <a:lnSpc>
                <a:spcPct val="150000"/>
              </a:lnSpc>
            </a:pPr>
            <a:r>
              <a:rPr lang="en-US" sz="160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Dual Palletizer</a:t>
            </a:r>
          </a:p>
          <a:p>
            <a:pPr algn="r">
              <a:lnSpc>
                <a:spcPct val="150000"/>
              </a:lnSpc>
            </a:pPr>
            <a:r>
              <a:rPr lang="en-US" sz="160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Retail Ready</a:t>
            </a:r>
            <a:br>
              <a:rPr lang="en-US" sz="160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</a:br>
            <a:endParaRPr lang="en-US" sz="160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88630E19-0A95-4AE2-A492-77DFB997EBDF}"/>
              </a:ext>
            </a:extLst>
          </p:cNvPr>
          <p:cNvSpPr txBox="1">
            <a:spLocks/>
          </p:cNvSpPr>
          <p:nvPr/>
        </p:nvSpPr>
        <p:spPr>
          <a:xfrm>
            <a:off x="7996149" y="698229"/>
            <a:ext cx="3052872" cy="1940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Schnebel Slab Pro Expand" pitchFamily="2" charset="77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en-US" sz="1800">
                <a:cs typeface="Arial" charset="0"/>
              </a:rPr>
              <a:t>Turnkey System</a:t>
            </a:r>
          </a:p>
          <a:p>
            <a:pPr algn="r">
              <a:lnSpc>
                <a:spcPct val="150000"/>
              </a:lnSpc>
            </a:pPr>
            <a:br>
              <a:rPr lang="en-US" sz="1800">
                <a:cs typeface="Arial" charset="0"/>
              </a:rPr>
            </a:br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292098-A46C-42A9-9236-52BF083D0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66" y="698229"/>
            <a:ext cx="7535008" cy="42384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0F6252-17AC-4CC3-B7E1-EC3DAC5A00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2" t="9138" r="4062" b="9756"/>
          <a:stretch/>
        </p:blipFill>
        <p:spPr>
          <a:xfrm>
            <a:off x="1354014" y="4476735"/>
            <a:ext cx="5373497" cy="2332908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2C26400-A22F-42EE-9A4C-C7CA943078E6}"/>
              </a:ext>
            </a:extLst>
          </p:cNvPr>
          <p:cNvCxnSpPr>
            <a:cxnSpLocks/>
          </p:cNvCxnSpPr>
          <p:nvPr/>
        </p:nvCxnSpPr>
        <p:spPr>
          <a:xfrm flipV="1">
            <a:off x="1434758" y="4440114"/>
            <a:ext cx="5251792" cy="39565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228BD13-90DC-4ACE-9F3E-203E3A5810A2}"/>
              </a:ext>
            </a:extLst>
          </p:cNvPr>
          <p:cNvCxnSpPr>
            <a:cxnSpLocks/>
          </p:cNvCxnSpPr>
          <p:nvPr/>
        </p:nvCxnSpPr>
        <p:spPr>
          <a:xfrm flipV="1">
            <a:off x="7148146" y="1749669"/>
            <a:ext cx="0" cy="2360074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FA87893-9CB2-44B5-B3A8-EFBF56F28677}"/>
              </a:ext>
            </a:extLst>
          </p:cNvPr>
          <p:cNvSpPr txBox="1"/>
          <p:nvPr/>
        </p:nvSpPr>
        <p:spPr>
          <a:xfrm>
            <a:off x="3874396" y="4150123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Trebuchet MS" panose="020B0603020202020204" pitchFamily="34" charset="0"/>
              </a:rPr>
              <a:t>31’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87109D9-DDC9-425B-AD4C-6ABC59F768A3}"/>
              </a:ext>
            </a:extLst>
          </p:cNvPr>
          <p:cNvSpPr txBox="1"/>
          <p:nvPr/>
        </p:nvSpPr>
        <p:spPr>
          <a:xfrm>
            <a:off x="7121140" y="2680998"/>
            <a:ext cx="744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Trebuchet MS" panose="020B0603020202020204" pitchFamily="34" charset="0"/>
              </a:rPr>
              <a:t>12’ 6”</a:t>
            </a:r>
          </a:p>
        </p:txBody>
      </p:sp>
    </p:spTree>
    <p:extLst>
      <p:ext uri="{BB962C8B-B14F-4D97-AF65-F5344CB8AC3E}">
        <p14:creationId xmlns:p14="http://schemas.microsoft.com/office/powerpoint/2010/main" val="37912539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F9E8F282-C6AD-4AD8-8E81-FEFDA318F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73" y="441868"/>
            <a:ext cx="10349200" cy="857837"/>
          </a:xfrm>
        </p:spPr>
        <p:txBody>
          <a:bodyPr>
            <a:noAutofit/>
          </a:bodyPr>
          <a:lstStyle/>
          <a:p>
            <a:r>
              <a:rPr lang="en-US" sz="4000" b="1">
                <a:latin typeface="Schnebel Slab Pro Expand"/>
              </a:rPr>
              <a:t>Combination Systems with Integrated Devices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EFB5C218-1517-4B0F-9CD4-8459851ECEE2}"/>
              </a:ext>
            </a:extLst>
          </p:cNvPr>
          <p:cNvSpPr txBox="1">
            <a:spLocks/>
          </p:cNvSpPr>
          <p:nvPr/>
        </p:nvSpPr>
        <p:spPr>
          <a:xfrm>
            <a:off x="6032700" y="2635414"/>
            <a:ext cx="3590918" cy="25771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Schnebel Slab Pro Expand" pitchFamily="2" charset="77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en-US" sz="1800">
                <a:solidFill>
                  <a:schemeClr val="bg2">
                    <a:lumMod val="60000"/>
                    <a:lumOff val="40000"/>
                  </a:schemeClr>
                </a:solidFill>
                <a:latin typeface="Trebuchet MS" panose="020B0603020202020204" pitchFamily="34" charset="0"/>
                <a:cs typeface="Arial" charset="0"/>
              </a:rPr>
              <a:t>Including Integrated:</a:t>
            </a:r>
          </a:p>
          <a:p>
            <a:pPr algn="r">
              <a:lnSpc>
                <a:spcPct val="150000"/>
              </a:lnSpc>
            </a:pPr>
            <a:r>
              <a:rPr lang="en-US" sz="1800">
                <a:solidFill>
                  <a:schemeClr val="bg2">
                    <a:lumMod val="60000"/>
                    <a:lumOff val="40000"/>
                  </a:schemeClr>
                </a:solidFill>
                <a:latin typeface="Trebuchet MS" panose="020B0603020202020204" pitchFamily="34" charset="0"/>
                <a:cs typeface="Arial" charset="0"/>
              </a:rPr>
              <a:t>Checkweigher </a:t>
            </a:r>
          </a:p>
          <a:p>
            <a:pPr algn="r">
              <a:lnSpc>
                <a:spcPct val="150000"/>
              </a:lnSpc>
            </a:pPr>
            <a:r>
              <a:rPr lang="en-US" sz="1800">
                <a:solidFill>
                  <a:schemeClr val="bg2">
                    <a:lumMod val="60000"/>
                    <a:lumOff val="40000"/>
                  </a:schemeClr>
                </a:solidFill>
                <a:latin typeface="Trebuchet MS" panose="020B0603020202020204" pitchFamily="34" charset="0"/>
                <a:cs typeface="Arial" charset="0"/>
              </a:rPr>
              <a:t>Metal Detection </a:t>
            </a:r>
          </a:p>
          <a:p>
            <a:pPr algn="r">
              <a:lnSpc>
                <a:spcPct val="150000"/>
              </a:lnSpc>
            </a:pPr>
            <a:r>
              <a:rPr lang="en-US" sz="1800">
                <a:solidFill>
                  <a:schemeClr val="bg2">
                    <a:lumMod val="60000"/>
                    <a:lumOff val="40000"/>
                  </a:schemeClr>
                </a:solidFill>
                <a:latin typeface="Trebuchet MS" panose="020B0603020202020204" pitchFamily="34" charset="0"/>
                <a:cs typeface="Arial" charset="0"/>
              </a:rPr>
              <a:t>Carton Printing</a:t>
            </a:r>
          </a:p>
          <a:p>
            <a:pPr algn="r">
              <a:lnSpc>
                <a:spcPct val="150000"/>
              </a:lnSpc>
            </a:pPr>
            <a:r>
              <a:rPr lang="en-US" sz="1800">
                <a:solidFill>
                  <a:schemeClr val="bg2">
                    <a:lumMod val="60000"/>
                    <a:lumOff val="40000"/>
                  </a:schemeClr>
                </a:solidFill>
                <a:latin typeface="Trebuchet MS" panose="020B0603020202020204" pitchFamily="34" charset="0"/>
                <a:cs typeface="Arial" charset="0"/>
              </a:rPr>
              <a:t>Case Labeling</a:t>
            </a:r>
          </a:p>
          <a:p>
            <a:pPr algn="r">
              <a:lnSpc>
                <a:spcPct val="150000"/>
              </a:lnSpc>
            </a:pPr>
            <a:r>
              <a:rPr lang="en-US" sz="1800">
                <a:solidFill>
                  <a:schemeClr val="bg2">
                    <a:lumMod val="60000"/>
                    <a:lumOff val="40000"/>
                  </a:schemeClr>
                </a:solidFill>
                <a:latin typeface="Trebuchet MS" panose="020B0603020202020204" pitchFamily="34" charset="0"/>
                <a:cs typeface="Arial" charset="0"/>
              </a:rPr>
              <a:t>Vision Inspection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292098-A46C-42A9-9236-52BF083D0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82" y="2009258"/>
            <a:ext cx="7535008" cy="423844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2C26400-A22F-42EE-9A4C-C7CA943078E6}"/>
              </a:ext>
            </a:extLst>
          </p:cNvPr>
          <p:cNvCxnSpPr>
            <a:cxnSpLocks/>
          </p:cNvCxnSpPr>
          <p:nvPr/>
        </p:nvCxnSpPr>
        <p:spPr>
          <a:xfrm>
            <a:off x="1177616" y="5694080"/>
            <a:ext cx="5251792" cy="91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228BD13-90DC-4ACE-9F3E-203E3A5810A2}"/>
              </a:ext>
            </a:extLst>
          </p:cNvPr>
          <p:cNvCxnSpPr>
            <a:cxnSpLocks/>
          </p:cNvCxnSpPr>
          <p:nvPr/>
        </p:nvCxnSpPr>
        <p:spPr>
          <a:xfrm flipV="1">
            <a:off x="6833969" y="2910680"/>
            <a:ext cx="0" cy="2360074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FA87893-9CB2-44B5-B3A8-EFBF56F28677}"/>
              </a:ext>
            </a:extLst>
          </p:cNvPr>
          <p:cNvSpPr txBox="1"/>
          <p:nvPr/>
        </p:nvSpPr>
        <p:spPr>
          <a:xfrm>
            <a:off x="3712811" y="5786133"/>
            <a:ext cx="513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Trebuchet MS" panose="020B0603020202020204" pitchFamily="34" charset="0"/>
              </a:rPr>
              <a:t>31’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87109D9-DDC9-425B-AD4C-6ABC59F768A3}"/>
              </a:ext>
            </a:extLst>
          </p:cNvPr>
          <p:cNvSpPr txBox="1"/>
          <p:nvPr/>
        </p:nvSpPr>
        <p:spPr>
          <a:xfrm>
            <a:off x="6947100" y="3884109"/>
            <a:ext cx="744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Trebuchet MS" panose="020B0603020202020204" pitchFamily="34" charset="0"/>
              </a:rPr>
              <a:t>12’ 6”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C7D2595-8E34-4A24-A1DE-3512B42AC23B}"/>
              </a:ext>
            </a:extLst>
          </p:cNvPr>
          <p:cNvSpPr txBox="1">
            <a:spLocks/>
          </p:cNvSpPr>
          <p:nvPr/>
        </p:nvSpPr>
        <p:spPr>
          <a:xfrm>
            <a:off x="775551" y="1299705"/>
            <a:ext cx="7927647" cy="11598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Schnebel Slab Pro Expand" pitchFamily="2" charset="77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en-US" sz="1800">
                <a:solidFill>
                  <a:schemeClr val="bg2">
                    <a:lumMod val="60000"/>
                    <a:lumOff val="40000"/>
                  </a:schemeClr>
                </a:solidFill>
                <a:latin typeface="Trebuchet MS" panose="020B0603020202020204" pitchFamily="34" charset="0"/>
                <a:cs typeface="Arial" charset="0"/>
              </a:rPr>
              <a:t>Ultra Small Footprint Cartoner, Case Packer, Palletizer Combination System</a:t>
            </a:r>
            <a:endParaRPr lang="en-US" sz="1800">
              <a:solidFill>
                <a:schemeClr val="bg2">
                  <a:lumMod val="60000"/>
                  <a:lumOff val="40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331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D67A3-1C82-CD5C-AF09-62AEC6F58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42C6D-A549-31CC-1367-4EE18A21D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lvl="0"/>
            <a:r>
              <a:rPr lang="en-US" b="1">
                <a:solidFill>
                  <a:srgbClr val="C00000"/>
                </a:solidFill>
                <a:latin typeface="Schnebel Slab Pro Expand"/>
                <a:cs typeface="Arial"/>
              </a:rPr>
              <a:t>Aagard Wheelhouse</a:t>
            </a:r>
            <a:endParaRPr lang="en-US" b="1">
              <a:latin typeface="Schnebel Slab Pro Expand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36FA1-5ED8-AE3D-C0D0-7EE937D13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675" y="2811386"/>
            <a:ext cx="9090490" cy="2170124"/>
          </a:xfrm>
        </p:spPr>
        <p:txBody>
          <a:bodyPr>
            <a:no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>
                <a:solidFill>
                  <a:schemeClr val="tx2"/>
                </a:solidFill>
              </a:rPr>
              <a:t>Combination machines</a:t>
            </a:r>
          </a:p>
          <a:p>
            <a:pPr lvl="1"/>
            <a:r>
              <a:rPr lang="en-US" sz="2800">
                <a:solidFill>
                  <a:schemeClr val="tx2"/>
                </a:solidFill>
              </a:rPr>
              <a:t>Many operations, small footprint</a:t>
            </a:r>
          </a:p>
          <a:p>
            <a:pPr lvl="1"/>
            <a:r>
              <a:rPr lang="en-US" sz="2800">
                <a:solidFill>
                  <a:schemeClr val="tx2"/>
                </a:solidFill>
              </a:rPr>
              <a:t>Custom product handling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>
                <a:solidFill>
                  <a:schemeClr val="tx2"/>
                </a:solidFill>
              </a:rPr>
              <a:t>Projects $500,000 up to $5,000,000 per line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>
                <a:solidFill>
                  <a:schemeClr val="tx2"/>
                </a:solidFill>
              </a:rPr>
              <a:t>Critical path 6-12 months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>
                <a:solidFill>
                  <a:schemeClr val="tx2"/>
                </a:solidFill>
              </a:rPr>
              <a:t>Packaging Automation Optimized for Space and Capability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245A54-4D52-91F9-F86D-C3EA3CF387FB}"/>
              </a:ext>
            </a:extLst>
          </p:cNvPr>
          <p:cNvSpPr/>
          <p:nvPr/>
        </p:nvSpPr>
        <p:spPr>
          <a:xfrm>
            <a:off x="3370998" y="1"/>
            <a:ext cx="8821004" cy="4971196"/>
          </a:xfrm>
          <a:custGeom>
            <a:avLst/>
            <a:gdLst>
              <a:gd name="connsiteX0" fmla="*/ 0 w 6541827"/>
              <a:gd name="connsiteY0" fmla="*/ 0 h 1709382"/>
              <a:gd name="connsiteX1" fmla="*/ 6541827 w 6541827"/>
              <a:gd name="connsiteY1" fmla="*/ 0 h 1709382"/>
              <a:gd name="connsiteX2" fmla="*/ 6541827 w 6541827"/>
              <a:gd name="connsiteY2" fmla="*/ 1709382 h 1709382"/>
              <a:gd name="connsiteX3" fmla="*/ 0 w 6541827"/>
              <a:gd name="connsiteY3" fmla="*/ 1709382 h 1709382"/>
              <a:gd name="connsiteX4" fmla="*/ 0 w 6541827"/>
              <a:gd name="connsiteY4" fmla="*/ 0 h 1709382"/>
              <a:gd name="connsiteX0" fmla="*/ 0 w 6541827"/>
              <a:gd name="connsiteY0" fmla="*/ 0 h 3251579"/>
              <a:gd name="connsiteX1" fmla="*/ 6541827 w 6541827"/>
              <a:gd name="connsiteY1" fmla="*/ 0 h 3251579"/>
              <a:gd name="connsiteX2" fmla="*/ 6541827 w 6541827"/>
              <a:gd name="connsiteY2" fmla="*/ 3251579 h 3251579"/>
              <a:gd name="connsiteX3" fmla="*/ 0 w 6541827"/>
              <a:gd name="connsiteY3" fmla="*/ 1709382 h 3251579"/>
              <a:gd name="connsiteX4" fmla="*/ 0 w 6541827"/>
              <a:gd name="connsiteY4" fmla="*/ 0 h 3251579"/>
              <a:gd name="connsiteX0" fmla="*/ 2279176 w 8821003"/>
              <a:gd name="connsiteY0" fmla="*/ 0 h 3251579"/>
              <a:gd name="connsiteX1" fmla="*/ 8821003 w 8821003"/>
              <a:gd name="connsiteY1" fmla="*/ 0 h 3251579"/>
              <a:gd name="connsiteX2" fmla="*/ 8821003 w 8821003"/>
              <a:gd name="connsiteY2" fmla="*/ 3251579 h 3251579"/>
              <a:gd name="connsiteX3" fmla="*/ 0 w 8821003"/>
              <a:gd name="connsiteY3" fmla="*/ 562970 h 3251579"/>
              <a:gd name="connsiteX4" fmla="*/ 2279176 w 8821003"/>
              <a:gd name="connsiteY4" fmla="*/ 0 h 3251579"/>
              <a:gd name="connsiteX0" fmla="*/ 2279176 w 8821003"/>
              <a:gd name="connsiteY0" fmla="*/ 1678674 h 4930253"/>
              <a:gd name="connsiteX1" fmla="*/ 8793708 w 8821003"/>
              <a:gd name="connsiteY1" fmla="*/ 0 h 4930253"/>
              <a:gd name="connsiteX2" fmla="*/ 8821003 w 8821003"/>
              <a:gd name="connsiteY2" fmla="*/ 4930253 h 4930253"/>
              <a:gd name="connsiteX3" fmla="*/ 0 w 8821003"/>
              <a:gd name="connsiteY3" fmla="*/ 2241644 h 4930253"/>
              <a:gd name="connsiteX4" fmla="*/ 2279176 w 8821003"/>
              <a:gd name="connsiteY4" fmla="*/ 1678674 h 4930253"/>
              <a:gd name="connsiteX0" fmla="*/ 2279176 w 8821003"/>
              <a:gd name="connsiteY0" fmla="*/ 1678674 h 4930253"/>
              <a:gd name="connsiteX1" fmla="*/ 8793708 w 8821003"/>
              <a:gd name="connsiteY1" fmla="*/ 0 h 4930253"/>
              <a:gd name="connsiteX2" fmla="*/ 8821003 w 8821003"/>
              <a:gd name="connsiteY2" fmla="*/ 4930253 h 4930253"/>
              <a:gd name="connsiteX3" fmla="*/ 0 w 8821003"/>
              <a:gd name="connsiteY3" fmla="*/ 2241644 h 4930253"/>
              <a:gd name="connsiteX4" fmla="*/ 2279176 w 8821003"/>
              <a:gd name="connsiteY4" fmla="*/ 1678674 h 4930253"/>
              <a:gd name="connsiteX0" fmla="*/ 2279176 w 8821003"/>
              <a:gd name="connsiteY0" fmla="*/ 1678674 h 4930253"/>
              <a:gd name="connsiteX1" fmla="*/ 8793708 w 8821003"/>
              <a:gd name="connsiteY1" fmla="*/ 0 h 4930253"/>
              <a:gd name="connsiteX2" fmla="*/ 8821003 w 8821003"/>
              <a:gd name="connsiteY2" fmla="*/ 4930253 h 4930253"/>
              <a:gd name="connsiteX3" fmla="*/ 0 w 8821003"/>
              <a:gd name="connsiteY3" fmla="*/ 2241644 h 4930253"/>
              <a:gd name="connsiteX4" fmla="*/ 2279176 w 8821003"/>
              <a:gd name="connsiteY4" fmla="*/ 1678674 h 4930253"/>
              <a:gd name="connsiteX0" fmla="*/ 6796585 w 8821003"/>
              <a:gd name="connsiteY0" fmla="*/ 395784 h 4930253"/>
              <a:gd name="connsiteX1" fmla="*/ 8793708 w 8821003"/>
              <a:gd name="connsiteY1" fmla="*/ 0 h 4930253"/>
              <a:gd name="connsiteX2" fmla="*/ 8821003 w 8821003"/>
              <a:gd name="connsiteY2" fmla="*/ 4930253 h 4930253"/>
              <a:gd name="connsiteX3" fmla="*/ 0 w 8821003"/>
              <a:gd name="connsiteY3" fmla="*/ 2241644 h 4930253"/>
              <a:gd name="connsiteX4" fmla="*/ 6796585 w 8821003"/>
              <a:gd name="connsiteY4" fmla="*/ 395784 h 4930253"/>
              <a:gd name="connsiteX0" fmla="*/ 7001302 w 8821003"/>
              <a:gd name="connsiteY0" fmla="*/ 0 h 4957550"/>
              <a:gd name="connsiteX1" fmla="*/ 8793708 w 8821003"/>
              <a:gd name="connsiteY1" fmla="*/ 27297 h 4957550"/>
              <a:gd name="connsiteX2" fmla="*/ 8821003 w 8821003"/>
              <a:gd name="connsiteY2" fmla="*/ 4957550 h 4957550"/>
              <a:gd name="connsiteX3" fmla="*/ 0 w 8821003"/>
              <a:gd name="connsiteY3" fmla="*/ 2268941 h 4957550"/>
              <a:gd name="connsiteX4" fmla="*/ 7001302 w 8821003"/>
              <a:gd name="connsiteY4" fmla="*/ 0 h 4957550"/>
              <a:gd name="connsiteX0" fmla="*/ 7001302 w 8821004"/>
              <a:gd name="connsiteY0" fmla="*/ 13646 h 4971196"/>
              <a:gd name="connsiteX1" fmla="*/ 8821004 w 8821004"/>
              <a:gd name="connsiteY1" fmla="*/ 0 h 4971196"/>
              <a:gd name="connsiteX2" fmla="*/ 8821003 w 8821004"/>
              <a:gd name="connsiteY2" fmla="*/ 4971196 h 4971196"/>
              <a:gd name="connsiteX3" fmla="*/ 0 w 8821004"/>
              <a:gd name="connsiteY3" fmla="*/ 2282587 h 4971196"/>
              <a:gd name="connsiteX4" fmla="*/ 7001302 w 8821004"/>
              <a:gd name="connsiteY4" fmla="*/ 13646 h 497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21004" h="4971196">
                <a:moveTo>
                  <a:pt x="7001302" y="13646"/>
                </a:moveTo>
                <a:lnTo>
                  <a:pt x="8821004" y="0"/>
                </a:lnTo>
                <a:cubicBezTo>
                  <a:pt x="8821004" y="1657065"/>
                  <a:pt x="8821003" y="3314131"/>
                  <a:pt x="8821003" y="4971196"/>
                </a:cubicBezTo>
                <a:lnTo>
                  <a:pt x="0" y="2282587"/>
                </a:lnTo>
                <a:lnTo>
                  <a:pt x="7001302" y="13646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7768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81B16-A3DB-8066-7E18-DE45A0E45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35F4C-B323-3166-728F-01FA0A1EF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lvl="0"/>
            <a:r>
              <a:rPr lang="en-US" b="1">
                <a:solidFill>
                  <a:srgbClr val="C00000"/>
                </a:solidFill>
                <a:latin typeface="Schnebel Slab Pro Expand"/>
                <a:cs typeface="Arial"/>
              </a:rPr>
              <a:t>Aftermarket Sales / Service</a:t>
            </a:r>
            <a:endParaRPr lang="en-US" b="1">
              <a:latin typeface="Schnebel Slab Pro Expand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0200A-9E75-4726-888C-D9109BF6D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25" y="2801073"/>
            <a:ext cx="9090490" cy="2170124"/>
          </a:xfrm>
        </p:spPr>
        <p:txBody>
          <a:bodyPr>
            <a:noAutofit/>
          </a:bodyPr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800">
                <a:solidFill>
                  <a:schemeClr val="tx2"/>
                </a:solidFill>
              </a:rPr>
              <a:t>Average &gt;200 retrofits per year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800">
                <a:solidFill>
                  <a:schemeClr val="tx2"/>
                </a:solidFill>
              </a:rPr>
              <a:t>Collation and pack pattern changes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800">
                <a:solidFill>
                  <a:schemeClr val="tx2"/>
                </a:solidFill>
              </a:rPr>
              <a:t>Size range and material changes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800">
                <a:solidFill>
                  <a:schemeClr val="tx2"/>
                </a:solidFill>
              </a:rPr>
              <a:t>Safety and controls upgrades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800">
                <a:solidFill>
                  <a:schemeClr val="tx2"/>
                </a:solidFill>
              </a:rPr>
              <a:t>Machine relocation and repurposing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B89FA4-FF73-4AA9-C8D2-B610C2063152}"/>
              </a:ext>
            </a:extLst>
          </p:cNvPr>
          <p:cNvSpPr/>
          <p:nvPr/>
        </p:nvSpPr>
        <p:spPr>
          <a:xfrm>
            <a:off x="3370998" y="1"/>
            <a:ext cx="8821004" cy="4971196"/>
          </a:xfrm>
          <a:custGeom>
            <a:avLst/>
            <a:gdLst>
              <a:gd name="connsiteX0" fmla="*/ 0 w 6541827"/>
              <a:gd name="connsiteY0" fmla="*/ 0 h 1709382"/>
              <a:gd name="connsiteX1" fmla="*/ 6541827 w 6541827"/>
              <a:gd name="connsiteY1" fmla="*/ 0 h 1709382"/>
              <a:gd name="connsiteX2" fmla="*/ 6541827 w 6541827"/>
              <a:gd name="connsiteY2" fmla="*/ 1709382 h 1709382"/>
              <a:gd name="connsiteX3" fmla="*/ 0 w 6541827"/>
              <a:gd name="connsiteY3" fmla="*/ 1709382 h 1709382"/>
              <a:gd name="connsiteX4" fmla="*/ 0 w 6541827"/>
              <a:gd name="connsiteY4" fmla="*/ 0 h 1709382"/>
              <a:gd name="connsiteX0" fmla="*/ 0 w 6541827"/>
              <a:gd name="connsiteY0" fmla="*/ 0 h 3251579"/>
              <a:gd name="connsiteX1" fmla="*/ 6541827 w 6541827"/>
              <a:gd name="connsiteY1" fmla="*/ 0 h 3251579"/>
              <a:gd name="connsiteX2" fmla="*/ 6541827 w 6541827"/>
              <a:gd name="connsiteY2" fmla="*/ 3251579 h 3251579"/>
              <a:gd name="connsiteX3" fmla="*/ 0 w 6541827"/>
              <a:gd name="connsiteY3" fmla="*/ 1709382 h 3251579"/>
              <a:gd name="connsiteX4" fmla="*/ 0 w 6541827"/>
              <a:gd name="connsiteY4" fmla="*/ 0 h 3251579"/>
              <a:gd name="connsiteX0" fmla="*/ 2279176 w 8821003"/>
              <a:gd name="connsiteY0" fmla="*/ 0 h 3251579"/>
              <a:gd name="connsiteX1" fmla="*/ 8821003 w 8821003"/>
              <a:gd name="connsiteY1" fmla="*/ 0 h 3251579"/>
              <a:gd name="connsiteX2" fmla="*/ 8821003 w 8821003"/>
              <a:gd name="connsiteY2" fmla="*/ 3251579 h 3251579"/>
              <a:gd name="connsiteX3" fmla="*/ 0 w 8821003"/>
              <a:gd name="connsiteY3" fmla="*/ 562970 h 3251579"/>
              <a:gd name="connsiteX4" fmla="*/ 2279176 w 8821003"/>
              <a:gd name="connsiteY4" fmla="*/ 0 h 3251579"/>
              <a:gd name="connsiteX0" fmla="*/ 2279176 w 8821003"/>
              <a:gd name="connsiteY0" fmla="*/ 1678674 h 4930253"/>
              <a:gd name="connsiteX1" fmla="*/ 8793708 w 8821003"/>
              <a:gd name="connsiteY1" fmla="*/ 0 h 4930253"/>
              <a:gd name="connsiteX2" fmla="*/ 8821003 w 8821003"/>
              <a:gd name="connsiteY2" fmla="*/ 4930253 h 4930253"/>
              <a:gd name="connsiteX3" fmla="*/ 0 w 8821003"/>
              <a:gd name="connsiteY3" fmla="*/ 2241644 h 4930253"/>
              <a:gd name="connsiteX4" fmla="*/ 2279176 w 8821003"/>
              <a:gd name="connsiteY4" fmla="*/ 1678674 h 4930253"/>
              <a:gd name="connsiteX0" fmla="*/ 2279176 w 8821003"/>
              <a:gd name="connsiteY0" fmla="*/ 1678674 h 4930253"/>
              <a:gd name="connsiteX1" fmla="*/ 8793708 w 8821003"/>
              <a:gd name="connsiteY1" fmla="*/ 0 h 4930253"/>
              <a:gd name="connsiteX2" fmla="*/ 8821003 w 8821003"/>
              <a:gd name="connsiteY2" fmla="*/ 4930253 h 4930253"/>
              <a:gd name="connsiteX3" fmla="*/ 0 w 8821003"/>
              <a:gd name="connsiteY3" fmla="*/ 2241644 h 4930253"/>
              <a:gd name="connsiteX4" fmla="*/ 2279176 w 8821003"/>
              <a:gd name="connsiteY4" fmla="*/ 1678674 h 4930253"/>
              <a:gd name="connsiteX0" fmla="*/ 2279176 w 8821003"/>
              <a:gd name="connsiteY0" fmla="*/ 1678674 h 4930253"/>
              <a:gd name="connsiteX1" fmla="*/ 8793708 w 8821003"/>
              <a:gd name="connsiteY1" fmla="*/ 0 h 4930253"/>
              <a:gd name="connsiteX2" fmla="*/ 8821003 w 8821003"/>
              <a:gd name="connsiteY2" fmla="*/ 4930253 h 4930253"/>
              <a:gd name="connsiteX3" fmla="*/ 0 w 8821003"/>
              <a:gd name="connsiteY3" fmla="*/ 2241644 h 4930253"/>
              <a:gd name="connsiteX4" fmla="*/ 2279176 w 8821003"/>
              <a:gd name="connsiteY4" fmla="*/ 1678674 h 4930253"/>
              <a:gd name="connsiteX0" fmla="*/ 6796585 w 8821003"/>
              <a:gd name="connsiteY0" fmla="*/ 395784 h 4930253"/>
              <a:gd name="connsiteX1" fmla="*/ 8793708 w 8821003"/>
              <a:gd name="connsiteY1" fmla="*/ 0 h 4930253"/>
              <a:gd name="connsiteX2" fmla="*/ 8821003 w 8821003"/>
              <a:gd name="connsiteY2" fmla="*/ 4930253 h 4930253"/>
              <a:gd name="connsiteX3" fmla="*/ 0 w 8821003"/>
              <a:gd name="connsiteY3" fmla="*/ 2241644 h 4930253"/>
              <a:gd name="connsiteX4" fmla="*/ 6796585 w 8821003"/>
              <a:gd name="connsiteY4" fmla="*/ 395784 h 4930253"/>
              <a:gd name="connsiteX0" fmla="*/ 7001302 w 8821003"/>
              <a:gd name="connsiteY0" fmla="*/ 0 h 4957550"/>
              <a:gd name="connsiteX1" fmla="*/ 8793708 w 8821003"/>
              <a:gd name="connsiteY1" fmla="*/ 27297 h 4957550"/>
              <a:gd name="connsiteX2" fmla="*/ 8821003 w 8821003"/>
              <a:gd name="connsiteY2" fmla="*/ 4957550 h 4957550"/>
              <a:gd name="connsiteX3" fmla="*/ 0 w 8821003"/>
              <a:gd name="connsiteY3" fmla="*/ 2268941 h 4957550"/>
              <a:gd name="connsiteX4" fmla="*/ 7001302 w 8821003"/>
              <a:gd name="connsiteY4" fmla="*/ 0 h 4957550"/>
              <a:gd name="connsiteX0" fmla="*/ 7001302 w 8821004"/>
              <a:gd name="connsiteY0" fmla="*/ 13646 h 4971196"/>
              <a:gd name="connsiteX1" fmla="*/ 8821004 w 8821004"/>
              <a:gd name="connsiteY1" fmla="*/ 0 h 4971196"/>
              <a:gd name="connsiteX2" fmla="*/ 8821003 w 8821004"/>
              <a:gd name="connsiteY2" fmla="*/ 4971196 h 4971196"/>
              <a:gd name="connsiteX3" fmla="*/ 0 w 8821004"/>
              <a:gd name="connsiteY3" fmla="*/ 2282587 h 4971196"/>
              <a:gd name="connsiteX4" fmla="*/ 7001302 w 8821004"/>
              <a:gd name="connsiteY4" fmla="*/ 13646 h 497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21004" h="4971196">
                <a:moveTo>
                  <a:pt x="7001302" y="13646"/>
                </a:moveTo>
                <a:lnTo>
                  <a:pt x="8821004" y="0"/>
                </a:lnTo>
                <a:cubicBezTo>
                  <a:pt x="8821004" y="1657065"/>
                  <a:pt x="8821003" y="3314131"/>
                  <a:pt x="8821003" y="4971196"/>
                </a:cubicBezTo>
                <a:lnTo>
                  <a:pt x="0" y="2282587"/>
                </a:lnTo>
                <a:lnTo>
                  <a:pt x="7001302" y="13646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5699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8A7E5-355A-1761-EFB4-0B578A16E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tore front with glass windows&#10;&#10;Description automatically generated">
            <a:extLst>
              <a:ext uri="{FF2B5EF4-FFF2-40B4-BE49-F238E27FC236}">
                <a16:creationId xmlns:a16="http://schemas.microsoft.com/office/drawing/2014/main" id="{7DC4B690-806F-9B15-54AB-2D8BEA8211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0484" y="1054251"/>
            <a:ext cx="8435389" cy="5596694"/>
          </a:xfrm>
        </p:spPr>
      </p:pic>
    </p:spTree>
    <p:extLst>
      <p:ext uri="{BB962C8B-B14F-4D97-AF65-F5344CB8AC3E}">
        <p14:creationId xmlns:p14="http://schemas.microsoft.com/office/powerpoint/2010/main" val="3650346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60185-8AFF-4DFC-7AA3-0BC2E6DBC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large warehouse with lots of equipment&#10;&#10;Description automatically generated">
            <a:extLst>
              <a:ext uri="{FF2B5EF4-FFF2-40B4-BE49-F238E27FC236}">
                <a16:creationId xmlns:a16="http://schemas.microsoft.com/office/drawing/2014/main" id="{8D244609-0ED1-80E0-53A0-2DE3FACCC9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658" y="131876"/>
            <a:ext cx="8853714" cy="6640286"/>
          </a:xfrm>
        </p:spPr>
      </p:pic>
    </p:spTree>
    <p:extLst>
      <p:ext uri="{BB962C8B-B14F-4D97-AF65-F5344CB8AC3E}">
        <p14:creationId xmlns:p14="http://schemas.microsoft.com/office/powerpoint/2010/main" val="34412015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324D2-0AE8-C4D4-0419-2B1B06A1D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large warehouse with blue and white machines&#10;&#10;Description automatically generated">
            <a:extLst>
              <a:ext uri="{FF2B5EF4-FFF2-40B4-BE49-F238E27FC236}">
                <a16:creationId xmlns:a16="http://schemas.microsoft.com/office/drawing/2014/main" id="{2CCA316D-A513-2F6F-692E-1FB710CBE4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828" y="168729"/>
            <a:ext cx="8694057" cy="6520542"/>
          </a:xfrm>
        </p:spPr>
      </p:pic>
    </p:spTree>
    <p:extLst>
      <p:ext uri="{BB962C8B-B14F-4D97-AF65-F5344CB8AC3E}">
        <p14:creationId xmlns:p14="http://schemas.microsoft.com/office/powerpoint/2010/main" val="3306787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/>
          <p:nvPr/>
        </p:nvSpPr>
        <p:spPr>
          <a:xfrm>
            <a:off x="237744" y="223665"/>
            <a:ext cx="11755600" cy="6440400"/>
          </a:xfrm>
          <a:prstGeom prst="rect">
            <a:avLst/>
          </a:prstGeom>
          <a:noFill/>
          <a:ln w="50800" cap="flat" cmpd="sng">
            <a:solidFill>
              <a:srgbClr val="7EB4C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" name="Google Shape;80;p19"/>
          <p:cNvPicPr preferRelativeResize="0"/>
          <p:nvPr/>
        </p:nvPicPr>
        <p:blipFill rotWithShape="1">
          <a:blip r:embed="rId3">
            <a:alphaModFix/>
          </a:blip>
          <a:srcRect l="317" r="327"/>
          <a:stretch/>
        </p:blipFill>
        <p:spPr>
          <a:xfrm>
            <a:off x="9272017" y="5790474"/>
            <a:ext cx="2312095" cy="72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70014" y="55124"/>
            <a:ext cx="85724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9"/>
          <p:cNvPicPr preferRelativeResize="0"/>
          <p:nvPr/>
        </p:nvPicPr>
        <p:blipFill rotWithShape="1">
          <a:blip r:embed="rId5">
            <a:alphaModFix/>
          </a:blip>
          <a:srcRect l="59" r="69"/>
          <a:stretch/>
        </p:blipFill>
        <p:spPr>
          <a:xfrm>
            <a:off x="5906336" y="748867"/>
            <a:ext cx="3943763" cy="913292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9"/>
          <p:cNvSpPr txBox="1"/>
          <p:nvPr/>
        </p:nvSpPr>
        <p:spPr>
          <a:xfrm>
            <a:off x="6187585" y="1871902"/>
            <a:ext cx="53988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338658" indent="-330192">
              <a:buClr>
                <a:schemeClr val="dk1"/>
              </a:buClr>
              <a:buSzPts val="2100"/>
              <a:buFont typeface="Arial"/>
              <a:buChar char="•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Winner of 5 Travvy Awards: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Best Consolidator in America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19"/>
          <p:cNvSpPr txBox="1"/>
          <p:nvPr/>
        </p:nvSpPr>
        <p:spPr>
          <a:xfrm>
            <a:off x="6187583" y="2904056"/>
            <a:ext cx="53988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338658" indent="-330192">
              <a:buClr>
                <a:schemeClr val="dk1"/>
              </a:buClr>
              <a:buSzPts val="2100"/>
              <a:buFont typeface="Arial"/>
              <a:buChar char="•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 year Delta Air Lines partner</a:t>
            </a:r>
            <a:endParaRPr sz="1467"/>
          </a:p>
        </p:txBody>
      </p:sp>
      <p:sp>
        <p:nvSpPr>
          <p:cNvPr id="85" name="Google Shape;85;p19"/>
          <p:cNvSpPr txBox="1"/>
          <p:nvPr/>
        </p:nvSpPr>
        <p:spPr>
          <a:xfrm>
            <a:off x="6187583" y="3505102"/>
            <a:ext cx="53988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338658" indent="-330192">
              <a:buClr>
                <a:schemeClr val="dk1"/>
              </a:buClr>
              <a:buSzPts val="2100"/>
              <a:buFont typeface="Arial"/>
              <a:buChar char="•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99% of bookings are made online, no book &amp; queue</a:t>
            </a:r>
            <a:endParaRPr sz="1467"/>
          </a:p>
        </p:txBody>
      </p:sp>
      <p:sp>
        <p:nvSpPr>
          <p:cNvPr id="86" name="Google Shape;86;p19"/>
          <p:cNvSpPr txBox="1"/>
          <p:nvPr/>
        </p:nvSpPr>
        <p:spPr>
          <a:xfrm>
            <a:off x="6691800" y="4820101"/>
            <a:ext cx="4162400" cy="410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endParaRPr sz="1467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9"/>
          <p:cNvSpPr txBox="1"/>
          <p:nvPr/>
        </p:nvSpPr>
        <p:spPr>
          <a:xfrm>
            <a:off x="6187575" y="4459401"/>
            <a:ext cx="5116400" cy="1046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 marL="338658" indent="-330192">
              <a:buClr>
                <a:schemeClr val="dk1"/>
              </a:buClr>
              <a:buSzPts val="2100"/>
              <a:buChar char="•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Proprietary, award-winning technology developed in-house</a:t>
            </a:r>
            <a:endParaRPr sz="1467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53394-96B6-2D94-C5AE-FBC87B4C3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89BC08-27E9-44F0-20A7-8223AE1187EC}"/>
              </a:ext>
            </a:extLst>
          </p:cNvPr>
          <p:cNvSpPr txBox="1"/>
          <p:nvPr/>
        </p:nvSpPr>
        <p:spPr>
          <a:xfrm>
            <a:off x="543912" y="2066576"/>
            <a:ext cx="7662994" cy="19402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>
                <a:solidFill>
                  <a:schemeClr val="tx2"/>
                </a:solidFill>
                <a:latin typeface="Schnebel Slab Pro Expand"/>
                <a:ea typeface="Cambria"/>
                <a:cs typeface="+mj-cs"/>
              </a:rPr>
              <a:t>Win the Week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>
                <a:solidFill>
                  <a:srgbClr val="898989"/>
                </a:solidFill>
                <a:latin typeface="Trebuchet MS"/>
                <a:ea typeface="Cambria"/>
                <a:cs typeface="+mj-cs"/>
              </a:rPr>
              <a:t>Dennis Buckley</a:t>
            </a:r>
            <a:endParaRPr lang="en-US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791904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54D19D-B55A-822D-2BAA-9F46EB08F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3C861094-8314-1550-C190-BC8DCFC70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1254" y="264698"/>
            <a:ext cx="7209491" cy="664171"/>
          </a:xfrm>
        </p:spPr>
        <p:txBody>
          <a:bodyPr>
            <a:norm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Schnebel Slab Pro Expand"/>
              </a:rPr>
              <a:t>Win the Week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B2907F-DE8D-5A8D-B257-EFD32E8B622F}"/>
              </a:ext>
            </a:extLst>
          </p:cNvPr>
          <p:cNvSpPr/>
          <p:nvPr/>
        </p:nvSpPr>
        <p:spPr>
          <a:xfrm>
            <a:off x="0" y="1138507"/>
            <a:ext cx="11789546" cy="64434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n-US" sz="2800">
                <a:latin typeface="Trebuchet MS"/>
              </a:rPr>
              <a:t>It’s about Performance, Empowerment and Accountability</a:t>
            </a:r>
          </a:p>
          <a:p>
            <a:pPr marL="457200" indent="-4572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n-US" sz="2800">
                <a:latin typeface="Trebuchet MS"/>
              </a:rPr>
              <a:t>Meaningful measurements with a short feedback loop</a:t>
            </a:r>
          </a:p>
          <a:p>
            <a:pPr marL="457200" indent="-4572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n-US" sz="2800">
                <a:latin typeface="Trebuchet MS"/>
              </a:rPr>
              <a:t>Set the goal based on the work in front of us</a:t>
            </a:r>
          </a:p>
          <a:p>
            <a:pPr marL="914400" lvl="1" indent="-4572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n-US" sz="2400">
                <a:latin typeface="Trebuchet MS"/>
              </a:rPr>
              <a:t>What do we need to do this week to keep the project on track?</a:t>
            </a:r>
          </a:p>
          <a:p>
            <a:pPr marL="457200" indent="-4572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n-US" sz="2800">
                <a:latin typeface="Trebuchet MS"/>
              </a:rPr>
              <a:t>Did we meet it?</a:t>
            </a:r>
          </a:p>
          <a:p>
            <a:pPr marL="914400" lvl="1" indent="-4572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n-US" sz="2800">
                <a:latin typeface="Trebuchet MS"/>
              </a:rPr>
              <a:t>100% = Win (let’s celebrate!)</a:t>
            </a:r>
          </a:p>
          <a:p>
            <a:pPr marL="914400" lvl="1" indent="-4572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n-US" sz="2800">
                <a:latin typeface="Trebuchet MS"/>
              </a:rPr>
              <a:t>Less than 100% = Adjust as needed</a:t>
            </a:r>
          </a:p>
          <a:p>
            <a:pPr marL="457200" indent="-4572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n-US" sz="2800">
                <a:latin typeface="Trebuchet MS"/>
              </a:rPr>
              <a:t>Reset the goal for next week</a:t>
            </a:r>
          </a:p>
          <a:p>
            <a:pPr marL="1600200" lvl="3" indent="-228600">
              <a:spcBef>
                <a:spcPts val="500"/>
              </a:spcBef>
              <a:buSzPct val="70000"/>
              <a:buFont typeface="Wingdings" pitchFamily="2" charset="2"/>
              <a:buChar char="Ø"/>
              <a:defRPr/>
            </a:pPr>
            <a:endParaRPr lang="en-US" sz="3200">
              <a:latin typeface="Trebuchet MS"/>
            </a:endParaRPr>
          </a:p>
          <a:p>
            <a:pPr marL="1600200" lvl="3" indent="-228600">
              <a:spcBef>
                <a:spcPts val="500"/>
              </a:spcBef>
              <a:buSzPct val="70000"/>
              <a:buFont typeface="Wingdings" pitchFamily="2" charset="2"/>
              <a:buChar char="Ø"/>
              <a:defRPr/>
            </a:pPr>
            <a:endParaRPr lang="en-US" sz="3200">
              <a:latin typeface="Trebuchet MS"/>
            </a:endParaRPr>
          </a:p>
          <a:p>
            <a:pPr marL="1143000" marR="0" lvl="2" indent="-228600" fontAlgn="auto"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itchFamily="2" charset="2"/>
              <a:buChar char="Ø"/>
              <a:tabLst/>
              <a:defRPr/>
            </a:pPr>
            <a:endParaRPr lang="en-US" sz="3200">
              <a:latin typeface="Trebuchet MS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screenshot of a graph&#10;&#10;AI-generated content may be incorrect.">
            <a:extLst>
              <a:ext uri="{FF2B5EF4-FFF2-40B4-BE49-F238E27FC236}">
                <a16:creationId xmlns:a16="http://schemas.microsoft.com/office/drawing/2014/main" id="{159ED9C6-2FE5-8A39-E209-FB9DB2C861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430" t="-177953" r="-42243" b="178740"/>
          <a:stretch>
            <a:fillRect/>
          </a:stretch>
        </p:blipFill>
        <p:spPr>
          <a:xfrm>
            <a:off x="3486150" y="2809875"/>
            <a:ext cx="5209945" cy="1228501"/>
          </a:xfrm>
          <a:prstGeom prst="rect">
            <a:avLst/>
          </a:prstGeom>
        </p:spPr>
      </p:pic>
      <p:pic>
        <p:nvPicPr>
          <p:cNvPr id="5" name="Picture 4" descr="A screenshot of a graph&#10;&#10;AI-generated content may be incorrect.">
            <a:extLst>
              <a:ext uri="{FF2B5EF4-FFF2-40B4-BE49-F238E27FC236}">
                <a16:creationId xmlns:a16="http://schemas.microsoft.com/office/drawing/2014/main" id="{DE2DD681-3D35-123E-D300-B994DFF3D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765" y="5047029"/>
            <a:ext cx="6519007" cy="155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230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35EF2-1A60-A370-405C-3B4269C92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F10FC4-946A-C326-5E2D-0AE054228A0E}"/>
              </a:ext>
            </a:extLst>
          </p:cNvPr>
          <p:cNvSpPr txBox="1"/>
          <p:nvPr/>
        </p:nvSpPr>
        <p:spPr>
          <a:xfrm>
            <a:off x="543912" y="2066576"/>
            <a:ext cx="7662994" cy="19402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>
                <a:solidFill>
                  <a:schemeClr val="tx2"/>
                </a:solidFill>
                <a:latin typeface="Schnebel Slab Pro Expand"/>
                <a:ea typeface="Cambria"/>
                <a:cs typeface="+mj-cs"/>
              </a:rPr>
              <a:t>People &amp; Culture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>
                <a:solidFill>
                  <a:srgbClr val="898989"/>
                </a:solidFill>
                <a:latin typeface="Trebuchet MS"/>
                <a:ea typeface="Cambria"/>
                <a:cs typeface="+mj-cs"/>
              </a:rPr>
              <a:t>Sharlo Meyer</a:t>
            </a:r>
            <a:endParaRPr lang="en-US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00225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BA4FA-F81B-9CF3-4514-3A1E08485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E0C183E-89B8-9986-FAD6-9274D7A54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1254" y="264698"/>
            <a:ext cx="7209491" cy="664171"/>
          </a:xfrm>
        </p:spPr>
        <p:txBody>
          <a:bodyPr>
            <a:norm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Schnebel Slab Pro Expand"/>
              </a:rPr>
              <a:t>Leveling Up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BFAC0D-A68B-1506-6ACD-66CFD04B4BA2}"/>
              </a:ext>
            </a:extLst>
          </p:cNvPr>
          <p:cNvSpPr/>
          <p:nvPr/>
        </p:nvSpPr>
        <p:spPr>
          <a:xfrm>
            <a:off x="0" y="1138507"/>
            <a:ext cx="11789546" cy="804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itchFamily="2" charset="2"/>
              <a:buChar char="Ø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We want to work with the best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Spend most of time with high performers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itchFamily="2" charset="2"/>
              <a:buChar char="Ø"/>
              <a:tabLst/>
              <a:defRPr/>
            </a:pPr>
            <a:r>
              <a:rPr lang="en-US" sz="3200">
                <a:solidFill>
                  <a:srgbClr val="000000"/>
                </a:solidFill>
                <a:latin typeface="Trebuchet MS"/>
              </a:rPr>
              <a:t>Better results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Makes our job as leaders easier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itchFamily="2" charset="2"/>
              <a:buChar char="Ø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Combined what we have heard and used from various sources (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Aagardized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)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itchFamily="2" charset="2"/>
              <a:buChar char="Ø"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itchFamily="2" charset="2"/>
              <a:buChar char="Ø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itchFamily="2" charset="2"/>
              <a:buChar char="Ø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itchFamily="2" charset="2"/>
              <a:buChar char="Ø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itchFamily="2" charset="2"/>
              <a:buChar char="Ø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6267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1ACD9-2B59-6D81-C2EE-946508CA5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4EEE4E9-F770-5D35-F35B-4C6C6D06A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1254" y="264698"/>
            <a:ext cx="7209491" cy="664171"/>
          </a:xfrm>
        </p:spPr>
        <p:txBody>
          <a:bodyPr>
            <a:norm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Schnebel Slab Pro Expand"/>
              </a:rPr>
              <a:t>Leveling Up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F95260-A5C9-A7BE-1245-A2EFB7697676}"/>
              </a:ext>
            </a:extLst>
          </p:cNvPr>
          <p:cNvSpPr/>
          <p:nvPr/>
        </p:nvSpPr>
        <p:spPr>
          <a:xfrm>
            <a:off x="0" y="1138507"/>
            <a:ext cx="11789546" cy="7743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itchFamily="2" charset="2"/>
              <a:buChar char="Ø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Culture Fit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Do they fit in?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Performance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Can they do the job?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Trajectory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Are they on a path to be successful in their role?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Keeper Test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What would our reaction be if they left?</a:t>
            </a:r>
          </a:p>
          <a:p>
            <a:pPr marL="1828800" marR="0" lvl="4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itchFamily="2" charset="2"/>
              <a:buChar char="Ø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itchFamily="2" charset="2"/>
              <a:buChar char="Ø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itchFamily="2" charset="2"/>
              <a:buChar char="Ø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9597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FDF7D-8505-2E02-A8F6-837B05550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>
                <a:solidFill>
                  <a:schemeClr val="tx1"/>
                </a:solidFill>
                <a:latin typeface="Raleway Medium" panose="020F0502020204030204" pitchFamily="2" charset="0"/>
              </a:rPr>
              <a:t>Aagard Talent Assessment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E2A008-F430-9AAE-AB48-3164413F3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" y="2185987"/>
            <a:ext cx="11991975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639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519E84-1939-82AC-E092-987B69357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FC166B-CDBD-5ED9-1C81-7D9A83F17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CE7E3FC-12E0-75BE-6B26-255F5B4F1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450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E3FFF-CB73-269D-F106-8767C7D9F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F4DBA1E7-0D5A-D63E-1E3B-057F59A22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08403" y="3417341"/>
            <a:ext cx="4571936" cy="257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D0D1BF-3755-0EC9-9A61-07EEC1709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286" y="167087"/>
            <a:ext cx="7116003" cy="2353362"/>
          </a:xfrm>
        </p:spPr>
        <p:txBody>
          <a:bodyPr anchor="b">
            <a:normAutofit/>
          </a:bodyPr>
          <a:lstStyle/>
          <a:p>
            <a:r>
              <a:rPr lang="en-US" sz="3600"/>
              <a:t>Performance 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29794-5AB6-0489-AB00-35B6CF904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4545" y="2738117"/>
            <a:ext cx="5501548" cy="2573579"/>
          </a:xfrm>
        </p:spPr>
        <p:txBody>
          <a:bodyPr anchor="t">
            <a:normAutofit/>
          </a:bodyPr>
          <a:lstStyle/>
          <a:p>
            <a:pPr fontAlgn="base"/>
            <a:r>
              <a:rPr lang="en-US" sz="2400" b="1" i="0">
                <a:solidFill>
                  <a:srgbClr val="00B050"/>
                </a:solidFill>
                <a:effectLst/>
                <a:latin typeface="Raleway" panose="020F0502020204030204" pitchFamily="2" charset="0"/>
              </a:rPr>
              <a:t>9-10 Exceeding Expectations</a:t>
            </a:r>
          </a:p>
          <a:p>
            <a:pPr fontAlgn="base"/>
            <a:r>
              <a:rPr lang="en-US" sz="2400" b="1">
                <a:solidFill>
                  <a:srgbClr val="00B050"/>
                </a:solidFill>
                <a:latin typeface="Raleway" panose="020F0502020204030204" pitchFamily="2" charset="0"/>
              </a:rPr>
              <a:t>6-8 Meeting Expectations</a:t>
            </a:r>
          </a:p>
          <a:p>
            <a:pPr fontAlgn="base"/>
            <a:r>
              <a:rPr lang="en-US" sz="2400" b="1" i="0">
                <a:solidFill>
                  <a:srgbClr val="FFFF00"/>
                </a:solidFill>
                <a:effectLst/>
                <a:latin typeface="Raleway" panose="020F0502020204030204" pitchFamily="2" charset="0"/>
              </a:rPr>
              <a:t>5 -  On the Bubble</a:t>
            </a:r>
          </a:p>
          <a:p>
            <a:pPr fontAlgn="base"/>
            <a:r>
              <a:rPr lang="en-US" sz="2400" b="1" i="0">
                <a:solidFill>
                  <a:srgbClr val="FF0000"/>
                </a:solidFill>
                <a:effectLst/>
                <a:latin typeface="Raleway" panose="020F0502020204030204" pitchFamily="2" charset="0"/>
              </a:rPr>
              <a:t>1-4 Below Expectations</a:t>
            </a:r>
            <a:endParaRPr lang="en-US" sz="2400" b="0" i="0">
              <a:solidFill>
                <a:srgbClr val="FF0000"/>
              </a:solidFill>
              <a:effectLst/>
              <a:latin typeface="Raleway" panose="020F0502020204030204" pitchFamily="2" charset="0"/>
            </a:endParaRP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016047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69E035-622F-DF17-F0A2-D0C208451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7A501B-049E-7B3D-8C43-018482FEA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286" y="62158"/>
            <a:ext cx="7097485" cy="679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0963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E71F9-C3A7-7E37-633A-834D123EF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591C0-3BC5-699C-E6A6-841B5D976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>
                <a:solidFill>
                  <a:schemeClr val="tx1"/>
                </a:solidFill>
                <a:latin typeface="Raleway Medium" panose="020F0502020204030204" pitchFamily="2" charset="0"/>
              </a:rPr>
              <a:t>Aagard Talent Assessment Scores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321CE0F-9B8A-16B8-8C7F-6FDADCC8C2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8814623"/>
              </p:ext>
            </p:extLst>
          </p:nvPr>
        </p:nvGraphicFramePr>
        <p:xfrm>
          <a:off x="100012" y="2185987"/>
          <a:ext cx="11991724" cy="3763803"/>
        </p:xfrm>
        <a:graphic>
          <a:graphicData uri="http://schemas.openxmlformats.org/drawingml/2006/table">
            <a:tbl>
              <a:tblPr/>
              <a:tblGrid>
                <a:gridCol w="534096">
                  <a:extLst>
                    <a:ext uri="{9D8B030D-6E8A-4147-A177-3AD203B41FA5}">
                      <a16:colId xmlns:a16="http://schemas.microsoft.com/office/drawing/2014/main" val="253838788"/>
                    </a:ext>
                  </a:extLst>
                </a:gridCol>
                <a:gridCol w="915593">
                  <a:extLst>
                    <a:ext uri="{9D8B030D-6E8A-4147-A177-3AD203B41FA5}">
                      <a16:colId xmlns:a16="http://schemas.microsoft.com/office/drawing/2014/main" val="1954415454"/>
                    </a:ext>
                  </a:extLst>
                </a:gridCol>
                <a:gridCol w="915593">
                  <a:extLst>
                    <a:ext uri="{9D8B030D-6E8A-4147-A177-3AD203B41FA5}">
                      <a16:colId xmlns:a16="http://schemas.microsoft.com/office/drawing/2014/main" val="2272243344"/>
                    </a:ext>
                  </a:extLst>
                </a:gridCol>
                <a:gridCol w="915593">
                  <a:extLst>
                    <a:ext uri="{9D8B030D-6E8A-4147-A177-3AD203B41FA5}">
                      <a16:colId xmlns:a16="http://schemas.microsoft.com/office/drawing/2014/main" val="2117041833"/>
                    </a:ext>
                  </a:extLst>
                </a:gridCol>
                <a:gridCol w="915593">
                  <a:extLst>
                    <a:ext uri="{9D8B030D-6E8A-4147-A177-3AD203B41FA5}">
                      <a16:colId xmlns:a16="http://schemas.microsoft.com/office/drawing/2014/main" val="3439280263"/>
                    </a:ext>
                  </a:extLst>
                </a:gridCol>
                <a:gridCol w="915593">
                  <a:extLst>
                    <a:ext uri="{9D8B030D-6E8A-4147-A177-3AD203B41FA5}">
                      <a16:colId xmlns:a16="http://schemas.microsoft.com/office/drawing/2014/main" val="9776843"/>
                    </a:ext>
                  </a:extLst>
                </a:gridCol>
                <a:gridCol w="915593">
                  <a:extLst>
                    <a:ext uri="{9D8B030D-6E8A-4147-A177-3AD203B41FA5}">
                      <a16:colId xmlns:a16="http://schemas.microsoft.com/office/drawing/2014/main" val="418097961"/>
                    </a:ext>
                  </a:extLst>
                </a:gridCol>
                <a:gridCol w="915593">
                  <a:extLst>
                    <a:ext uri="{9D8B030D-6E8A-4147-A177-3AD203B41FA5}">
                      <a16:colId xmlns:a16="http://schemas.microsoft.com/office/drawing/2014/main" val="2452912882"/>
                    </a:ext>
                  </a:extLst>
                </a:gridCol>
                <a:gridCol w="953742">
                  <a:extLst>
                    <a:ext uri="{9D8B030D-6E8A-4147-A177-3AD203B41FA5}">
                      <a16:colId xmlns:a16="http://schemas.microsoft.com/office/drawing/2014/main" val="2471596143"/>
                    </a:ext>
                  </a:extLst>
                </a:gridCol>
                <a:gridCol w="915593">
                  <a:extLst>
                    <a:ext uri="{9D8B030D-6E8A-4147-A177-3AD203B41FA5}">
                      <a16:colId xmlns:a16="http://schemas.microsoft.com/office/drawing/2014/main" val="976262202"/>
                    </a:ext>
                  </a:extLst>
                </a:gridCol>
                <a:gridCol w="915593">
                  <a:extLst>
                    <a:ext uri="{9D8B030D-6E8A-4147-A177-3AD203B41FA5}">
                      <a16:colId xmlns:a16="http://schemas.microsoft.com/office/drawing/2014/main" val="3855421109"/>
                    </a:ext>
                  </a:extLst>
                </a:gridCol>
                <a:gridCol w="2263549">
                  <a:extLst>
                    <a:ext uri="{9D8B030D-6E8A-4147-A177-3AD203B41FA5}">
                      <a16:colId xmlns:a16="http://schemas.microsoft.com/office/drawing/2014/main" val="3016425292"/>
                    </a:ext>
                  </a:extLst>
                </a:gridCol>
              </a:tblGrid>
              <a:tr h="6470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Name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Winning</a:t>
                      </a:r>
                    </a:p>
                  </a:txBody>
                  <a:tcPr marL="6691" marR="6691" marT="6691" marB="40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Together</a:t>
                      </a:r>
                    </a:p>
                  </a:txBody>
                  <a:tcPr marL="6691" marR="6691" marT="6691" marB="40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Honorably</a:t>
                      </a:r>
                    </a:p>
                  </a:txBody>
                  <a:tcPr marL="6691" marR="6691" marT="6691" marB="40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Passionately</a:t>
                      </a:r>
                    </a:p>
                  </a:txBody>
                  <a:tcPr marL="6691" marR="6691" marT="6691" marB="40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Positively</a:t>
                      </a:r>
                    </a:p>
                  </a:txBody>
                  <a:tcPr marL="6691" marR="6691" marT="6691" marB="40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Culture Fit</a:t>
                      </a:r>
                    </a:p>
                  </a:txBody>
                  <a:tcPr marL="6691" marR="6691" marT="6691" marB="40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Performance</a:t>
                      </a:r>
                    </a:p>
                  </a:txBody>
                  <a:tcPr marL="6691" marR="6691" marT="6691" marB="40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Talent Assessment</a:t>
                      </a:r>
                    </a:p>
                  </a:txBody>
                  <a:tcPr marL="6691" marR="6691" marT="6691" marB="40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Path to Success</a:t>
                      </a:r>
                    </a:p>
                  </a:txBody>
                  <a:tcPr marL="6691" marR="6691" marT="6691" marB="40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If gave notice</a:t>
                      </a:r>
                    </a:p>
                  </a:txBody>
                  <a:tcPr marL="6691" marR="6691" marT="6691" marB="40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Action/Coaching Plan</a:t>
                      </a:r>
                    </a:p>
                  </a:txBody>
                  <a:tcPr marL="6691" marR="6691" marT="6691" marB="40144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4060299"/>
                  </a:ext>
                </a:extLst>
              </a:tr>
              <a:tr h="36160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TM1</a:t>
                      </a:r>
                    </a:p>
                  </a:txBody>
                  <a:tcPr marL="6691" marR="6691" marT="6691" marB="4014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A+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Save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253206"/>
                  </a:ext>
                </a:extLst>
              </a:tr>
              <a:tr h="36160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TM2</a:t>
                      </a:r>
                    </a:p>
                  </a:txBody>
                  <a:tcPr marL="6691" marR="6691" marT="6691" marB="4014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Save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726897"/>
                  </a:ext>
                </a:extLst>
              </a:tr>
              <a:tr h="36160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TM3</a:t>
                      </a:r>
                    </a:p>
                  </a:txBody>
                  <a:tcPr marL="6691" marR="6691" marT="6691" marB="4014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potential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Indifferent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2458402"/>
                  </a:ext>
                </a:extLst>
              </a:tr>
              <a:tr h="36160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TM4</a:t>
                      </a:r>
                    </a:p>
                  </a:txBody>
                  <a:tcPr marL="6691" marR="6691" marT="6691" marB="4014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 the Bubble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Indifferent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353615"/>
                  </a:ext>
                </a:extLst>
              </a:tr>
              <a:tr h="340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TM5</a:t>
                      </a:r>
                    </a:p>
                  </a:txBody>
                  <a:tcPr marL="6691" marR="6691" marT="6691" marB="4014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Set them free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Relieved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636655"/>
                  </a:ext>
                </a:extLst>
              </a:tr>
              <a:tr h="36160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TM6</a:t>
                      </a:r>
                    </a:p>
                  </a:txBody>
                  <a:tcPr marL="6691" marR="6691" marT="6691" marB="4014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the Trap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Relieved</a:t>
                      </a: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113795"/>
                  </a:ext>
                </a:extLst>
              </a:tr>
              <a:tr h="361603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" marR="6691" marT="6691" marB="4014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063004"/>
                  </a:ext>
                </a:extLst>
              </a:tr>
              <a:tr h="361603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" marR="6691" marT="6691" marB="4014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" marR="6691" marT="6691" marB="4014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522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7873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/>
          <p:nvPr/>
        </p:nvSpPr>
        <p:spPr>
          <a:xfrm>
            <a:off x="27432" y="223665"/>
            <a:ext cx="11755600" cy="6440400"/>
          </a:xfrm>
          <a:prstGeom prst="rect">
            <a:avLst/>
          </a:prstGeom>
          <a:noFill/>
          <a:ln w="50800" cap="flat" cmpd="sng">
            <a:solidFill>
              <a:srgbClr val="7EB4C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Google Shape;9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63436" y="61703"/>
            <a:ext cx="85724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0"/>
          <p:cNvPicPr preferRelativeResize="0"/>
          <p:nvPr/>
        </p:nvPicPr>
        <p:blipFill rotWithShape="1">
          <a:blip r:embed="rId4">
            <a:alphaModFix/>
          </a:blip>
          <a:srcRect l="317" r="327"/>
          <a:stretch/>
        </p:blipFill>
        <p:spPr>
          <a:xfrm>
            <a:off x="9274173" y="5790474"/>
            <a:ext cx="2312095" cy="726927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0"/>
          <p:cNvSpPr txBox="1"/>
          <p:nvPr/>
        </p:nvSpPr>
        <p:spPr>
          <a:xfrm>
            <a:off x="6187585" y="1871902"/>
            <a:ext cx="53988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338658" indent="-330192">
              <a:buClr>
                <a:schemeClr val="dk1"/>
              </a:buClr>
              <a:buSzPts val="2100"/>
              <a:buFont typeface="Arial"/>
              <a:buChar char="•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groups</a:t>
            </a:r>
            <a:endParaRPr sz="1467"/>
          </a:p>
        </p:txBody>
      </p:sp>
      <p:sp>
        <p:nvSpPr>
          <p:cNvPr id="97" name="Google Shape;97;p20"/>
          <p:cNvSpPr txBox="1"/>
          <p:nvPr/>
        </p:nvSpPr>
        <p:spPr>
          <a:xfrm>
            <a:off x="6187584" y="2494300"/>
            <a:ext cx="53988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338658" indent="-330192">
              <a:buClr>
                <a:schemeClr val="dk1"/>
              </a:buClr>
              <a:buSzPts val="2100"/>
              <a:buFont typeface="Arial"/>
              <a:buChar char="•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Humanitarian groups</a:t>
            </a:r>
            <a:endParaRPr sz="1467"/>
          </a:p>
        </p:txBody>
      </p:sp>
      <p:sp>
        <p:nvSpPr>
          <p:cNvPr id="98" name="Google Shape;98;p20"/>
          <p:cNvSpPr txBox="1"/>
          <p:nvPr/>
        </p:nvSpPr>
        <p:spPr>
          <a:xfrm>
            <a:off x="6187583" y="3116694"/>
            <a:ext cx="53988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338658" indent="-330192">
              <a:buClr>
                <a:schemeClr val="dk1"/>
              </a:buClr>
              <a:buSzPts val="2100"/>
              <a:buFont typeface="Arial"/>
              <a:buChar char="•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Leisure groups</a:t>
            </a:r>
            <a:endParaRPr sz="1467"/>
          </a:p>
        </p:txBody>
      </p:sp>
      <p:sp>
        <p:nvSpPr>
          <p:cNvPr id="99" name="Google Shape;99;p20"/>
          <p:cNvSpPr txBox="1"/>
          <p:nvPr/>
        </p:nvSpPr>
        <p:spPr>
          <a:xfrm>
            <a:off x="6187581" y="3739090"/>
            <a:ext cx="55972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338658" indent="-330192">
              <a:buClr>
                <a:schemeClr val="dk1"/>
              </a:buClr>
              <a:buSzPts val="2100"/>
              <a:buFont typeface="Arial"/>
              <a:buChar char="•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 experienced group agents in America (18 years)</a:t>
            </a:r>
            <a:endParaRPr sz="1467"/>
          </a:p>
        </p:txBody>
      </p:sp>
      <p:pic>
        <p:nvPicPr>
          <p:cNvPr id="100" name="Google Shape;100;p20"/>
          <p:cNvPicPr preferRelativeResize="0"/>
          <p:nvPr/>
        </p:nvPicPr>
        <p:blipFill rotWithShape="1">
          <a:blip r:embed="rId5">
            <a:alphaModFix/>
          </a:blip>
          <a:srcRect l="179" r="179"/>
          <a:stretch/>
        </p:blipFill>
        <p:spPr>
          <a:xfrm>
            <a:off x="5932973" y="747190"/>
            <a:ext cx="4086283" cy="910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B81AE5-353E-C6EB-EDF4-895114318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C50F21-DC97-F54D-4CFA-FBF3B097D9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60"/>
          <a:stretch>
            <a:fillRect/>
          </a:stretch>
        </p:blipFill>
        <p:spPr>
          <a:xfrm>
            <a:off x="2377440" y="-91440"/>
            <a:ext cx="7119543" cy="709803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30BB46-E7A1-353F-77BB-9907AE175E71}"/>
              </a:ext>
            </a:extLst>
          </p:cNvPr>
          <p:cNvSpPr txBox="1"/>
          <p:nvPr/>
        </p:nvSpPr>
        <p:spPr>
          <a:xfrm>
            <a:off x="4962254" y="2866042"/>
            <a:ext cx="656226" cy="341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TM3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3E0B76-8F87-B82F-CA26-D3A9DAA5A122}"/>
              </a:ext>
            </a:extLst>
          </p:cNvPr>
          <p:cNvSpPr/>
          <p:nvPr/>
        </p:nvSpPr>
        <p:spPr>
          <a:xfrm>
            <a:off x="496389" y="2351314"/>
            <a:ext cx="2198628" cy="496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74D1A1-4DEE-312C-D87D-545EC56DF4A2}"/>
              </a:ext>
            </a:extLst>
          </p:cNvPr>
          <p:cNvSpPr txBox="1"/>
          <p:nvPr/>
        </p:nvSpPr>
        <p:spPr>
          <a:xfrm>
            <a:off x="7707227" y="2037382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TM1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0B3219-6C53-3266-007B-197CF9EBB6BA}"/>
              </a:ext>
            </a:extLst>
          </p:cNvPr>
          <p:cNvSpPr txBox="1"/>
          <p:nvPr/>
        </p:nvSpPr>
        <p:spPr>
          <a:xfrm>
            <a:off x="6901505" y="3036858"/>
            <a:ext cx="65622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TM2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EF6638-4F96-6311-6240-4236EB0A3311}"/>
              </a:ext>
            </a:extLst>
          </p:cNvPr>
          <p:cNvSpPr txBox="1"/>
          <p:nvPr/>
        </p:nvSpPr>
        <p:spPr>
          <a:xfrm>
            <a:off x="5618480" y="3588566"/>
            <a:ext cx="65622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TM4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DF8979-420F-EA9A-73BB-A458AB113EE7}"/>
              </a:ext>
            </a:extLst>
          </p:cNvPr>
          <p:cNvSpPr txBox="1"/>
          <p:nvPr/>
        </p:nvSpPr>
        <p:spPr>
          <a:xfrm>
            <a:off x="4962254" y="5081929"/>
            <a:ext cx="65622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66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TM5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19097C-C7ED-6CF9-27FC-1CB74982E6A9}"/>
              </a:ext>
            </a:extLst>
          </p:cNvPr>
          <p:cNvSpPr txBox="1"/>
          <p:nvPr/>
        </p:nvSpPr>
        <p:spPr>
          <a:xfrm>
            <a:off x="7800263" y="5420674"/>
            <a:ext cx="686816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66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TM6</a:t>
            </a:r>
          </a:p>
        </p:txBody>
      </p:sp>
    </p:spTree>
    <p:extLst>
      <p:ext uri="{BB962C8B-B14F-4D97-AF65-F5344CB8AC3E}">
        <p14:creationId xmlns:p14="http://schemas.microsoft.com/office/powerpoint/2010/main" val="325982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  <p:bldP spid="12" grpId="0"/>
      <p:bldP spid="14" grpId="0"/>
      <p:bldP spid="1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CAE16-09DF-172D-F683-CC53D91B9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7FC5110-BD43-2ABD-C0EB-8B931D659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1254" y="264698"/>
            <a:ext cx="7209491" cy="664171"/>
          </a:xfrm>
        </p:spPr>
        <p:txBody>
          <a:bodyPr>
            <a:norm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Schnebel Slab Pro Expand"/>
              </a:rPr>
              <a:t>Keeper Test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9A95A1-088D-A531-A38A-F7956AA4B283}"/>
              </a:ext>
            </a:extLst>
          </p:cNvPr>
          <p:cNvSpPr/>
          <p:nvPr/>
        </p:nvSpPr>
        <p:spPr>
          <a:xfrm>
            <a:off x="0" y="1138507"/>
            <a:ext cx="11789546" cy="7541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itchFamily="2" charset="2"/>
              <a:buChar char="Ø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Keeper Test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What would our reaction be if they left?</a:t>
            </a:r>
          </a:p>
          <a:p>
            <a:pPr marL="2514600" marR="0" lvl="5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ClrTx/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Save Them</a:t>
            </a:r>
          </a:p>
          <a:p>
            <a:pPr marL="2514600" marR="0" lvl="5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ClrTx/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Indifferent</a:t>
            </a:r>
          </a:p>
          <a:p>
            <a:pPr marL="2514600" marR="0" lvl="5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ClrTx/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Relieved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itchFamily="2" charset="2"/>
              <a:buChar char="Ø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itchFamily="2" charset="2"/>
              <a:buChar char="Ø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itchFamily="2" charset="2"/>
              <a:buChar char="Ø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itchFamily="2" charset="2"/>
              <a:buChar char="Ø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09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8297A-5A71-EB94-F6FF-848D0282C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B6EB3138-5563-4D29-2204-5B7847D79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20" y="264698"/>
            <a:ext cx="9946640" cy="664171"/>
          </a:xfrm>
        </p:spPr>
        <p:txBody>
          <a:bodyPr>
            <a:norm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Schnebel Slab Pro Expand"/>
              </a:rPr>
              <a:t>Regrettable vs. </a:t>
            </a:r>
            <a:r>
              <a:rPr lang="en-US" sz="3200" err="1">
                <a:solidFill>
                  <a:schemeClr val="tx2"/>
                </a:solidFill>
                <a:latin typeface="Schnebel Slab Pro Expand"/>
              </a:rPr>
              <a:t>Unregrettable</a:t>
            </a:r>
            <a:r>
              <a:rPr lang="en-US" sz="3200">
                <a:solidFill>
                  <a:schemeClr val="tx2"/>
                </a:solidFill>
                <a:latin typeface="Schnebel Slab Pro Expand"/>
              </a:rPr>
              <a:t> Turnover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FB586A-9086-78EB-C925-3B305B98F85A}"/>
              </a:ext>
            </a:extLst>
          </p:cNvPr>
          <p:cNvSpPr txBox="1"/>
          <p:nvPr/>
        </p:nvSpPr>
        <p:spPr>
          <a:xfrm>
            <a:off x="553720" y="1384984"/>
            <a:ext cx="4226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Regrettable Turnover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D7275A-5470-EB96-54FC-7E78D080199A}"/>
              </a:ext>
            </a:extLst>
          </p:cNvPr>
          <p:cNvSpPr txBox="1"/>
          <p:nvPr/>
        </p:nvSpPr>
        <p:spPr>
          <a:xfrm>
            <a:off x="568960" y="2174851"/>
            <a:ext cx="4226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Voluntary Resignation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C1C253-F699-E9CF-FF30-3486804DA838}"/>
              </a:ext>
            </a:extLst>
          </p:cNvPr>
          <p:cNvSpPr txBox="1"/>
          <p:nvPr/>
        </p:nvSpPr>
        <p:spPr>
          <a:xfrm>
            <a:off x="553720" y="2856932"/>
            <a:ext cx="42265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Talent Assessment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A+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A Potential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D136C3-BB21-62CA-954C-C451EA6A0152}"/>
              </a:ext>
            </a:extLst>
          </p:cNvPr>
          <p:cNvSpPr txBox="1"/>
          <p:nvPr/>
        </p:nvSpPr>
        <p:spPr>
          <a:xfrm>
            <a:off x="568960" y="4831675"/>
            <a:ext cx="4226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Keeper Test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Try to Save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F763A0-136F-218A-5E0B-3EE331DF27EE}"/>
              </a:ext>
            </a:extLst>
          </p:cNvPr>
          <p:cNvSpPr txBox="1"/>
          <p:nvPr/>
        </p:nvSpPr>
        <p:spPr>
          <a:xfrm>
            <a:off x="6200503" y="3104349"/>
            <a:ext cx="6096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Talent Assessment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Set them free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Can’t afford to lose them trap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On the bubble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DA0BC-21C5-495F-D53E-B5C334563F0C}"/>
              </a:ext>
            </a:extLst>
          </p:cNvPr>
          <p:cNvSpPr txBox="1"/>
          <p:nvPr/>
        </p:nvSpPr>
        <p:spPr>
          <a:xfrm>
            <a:off x="5993675" y="1302325"/>
            <a:ext cx="5512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Unregrettable</a:t>
            </a: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Turnover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D3D16B-DF8B-0397-3E6A-109A752E135A}"/>
              </a:ext>
            </a:extLst>
          </p:cNvPr>
          <p:cNvSpPr txBox="1"/>
          <p:nvPr/>
        </p:nvSpPr>
        <p:spPr>
          <a:xfrm>
            <a:off x="6200503" y="2039909"/>
            <a:ext cx="4226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Termination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Resignation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8FB6F5-4CE9-8BAD-FCFF-A6DA8AC237A9}"/>
              </a:ext>
            </a:extLst>
          </p:cNvPr>
          <p:cNvSpPr txBox="1"/>
          <p:nvPr/>
        </p:nvSpPr>
        <p:spPr>
          <a:xfrm>
            <a:off x="6200503" y="5093284"/>
            <a:ext cx="42265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Keeper Test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Relieved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Indifferent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697BA2-8FA0-9016-871E-F335C04449C3}"/>
              </a:ext>
            </a:extLst>
          </p:cNvPr>
          <p:cNvSpPr txBox="1"/>
          <p:nvPr/>
        </p:nvSpPr>
        <p:spPr>
          <a:xfrm>
            <a:off x="553720" y="5785781"/>
            <a:ext cx="4226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an Upper Trajectory</a:t>
            </a:r>
          </a:p>
        </p:txBody>
      </p:sp>
    </p:spTree>
    <p:extLst>
      <p:ext uri="{BB962C8B-B14F-4D97-AF65-F5344CB8AC3E}">
        <p14:creationId xmlns:p14="http://schemas.microsoft.com/office/powerpoint/2010/main" val="10881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  <p:bldP spid="10" grpId="0"/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FF42D-02BA-5735-A987-14EB8EA56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E2EFE72-3650-A79D-E022-71241AF33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20" y="264698"/>
            <a:ext cx="9946640" cy="664171"/>
          </a:xfrm>
        </p:spPr>
        <p:txBody>
          <a:bodyPr>
            <a:norm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Schnebel Slab Pro Expand"/>
              </a:rPr>
              <a:t>Regrettable Turnover Metric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AF1AA0-37E7-0447-87DC-E36E9400354E}"/>
              </a:ext>
            </a:extLst>
          </p:cNvPr>
          <p:cNvSpPr txBox="1"/>
          <p:nvPr/>
        </p:nvSpPr>
        <p:spPr>
          <a:xfrm>
            <a:off x="1873793" y="1393578"/>
            <a:ext cx="8848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Regrettable Turnover &gt; 1 year of service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A99247-0DF3-30E6-B639-6DBDAC50C9CA}"/>
              </a:ext>
            </a:extLst>
          </p:cNvPr>
          <p:cNvSpPr txBox="1"/>
          <p:nvPr/>
        </p:nvSpPr>
        <p:spPr>
          <a:xfrm>
            <a:off x="3272246" y="2224752"/>
            <a:ext cx="4226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 5%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CE42F4-7776-2EDD-B3EE-18870BC91834}"/>
              </a:ext>
            </a:extLst>
          </p:cNvPr>
          <p:cNvSpPr txBox="1"/>
          <p:nvPr/>
        </p:nvSpPr>
        <p:spPr>
          <a:xfrm>
            <a:off x="1686922" y="3429000"/>
            <a:ext cx="8848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Regrettable Turnover &lt; 1 year of service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4CFE61-2801-938E-9DC0-A0F8E33E9657}"/>
              </a:ext>
            </a:extLst>
          </p:cNvPr>
          <p:cNvSpPr txBox="1"/>
          <p:nvPr/>
        </p:nvSpPr>
        <p:spPr>
          <a:xfrm>
            <a:off x="3272246" y="4124541"/>
            <a:ext cx="4226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 15%</a:t>
            </a:r>
          </a:p>
        </p:txBody>
      </p:sp>
    </p:spTree>
    <p:extLst>
      <p:ext uri="{BB962C8B-B14F-4D97-AF65-F5344CB8AC3E}">
        <p14:creationId xmlns:p14="http://schemas.microsoft.com/office/powerpoint/2010/main" val="180431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2" grpId="0"/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0D77E8-DCEA-67B6-F554-B3BAC15AA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10296E1-D509-A09C-E69D-E0035E7FC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02C0B497-DA8B-4552-DA4B-4184F27FF5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82753D-E942-6E00-A3C2-83616E398804}"/>
              </a:ext>
            </a:extLst>
          </p:cNvPr>
          <p:cNvSpPr/>
          <p:nvPr/>
        </p:nvSpPr>
        <p:spPr>
          <a:xfrm>
            <a:off x="496389" y="2351314"/>
            <a:ext cx="2198628" cy="496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B323EC-B842-7911-1C68-7C725EB0E13C}"/>
              </a:ext>
            </a:extLst>
          </p:cNvPr>
          <p:cNvSpPr/>
          <p:nvPr/>
        </p:nvSpPr>
        <p:spPr>
          <a:xfrm>
            <a:off x="2621280" y="2428240"/>
            <a:ext cx="1637211" cy="496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4053AEA-D262-A8CF-3A1D-59AA44367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68657"/>
            <a:ext cx="12192000" cy="652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086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99925-7482-7F64-0980-CAD75E6ED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928FE5-51B0-FA21-FCF1-C0061F6B0F5C}"/>
              </a:ext>
            </a:extLst>
          </p:cNvPr>
          <p:cNvSpPr txBox="1"/>
          <p:nvPr/>
        </p:nvSpPr>
        <p:spPr>
          <a:xfrm>
            <a:off x="543912" y="2066576"/>
            <a:ext cx="7662994" cy="19402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>
                <a:solidFill>
                  <a:schemeClr val="tx2"/>
                </a:solidFill>
                <a:latin typeface="Schnebel Slab Pro Expand"/>
                <a:ea typeface="Cambria"/>
                <a:cs typeface="+mj-cs"/>
              </a:rPr>
              <a:t>Culture Scorecard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>
                <a:solidFill>
                  <a:srgbClr val="898989"/>
                </a:solidFill>
                <a:latin typeface="Trebuchet MS"/>
                <a:ea typeface="Cambria"/>
                <a:cs typeface="+mj-cs"/>
              </a:rPr>
              <a:t>Travis Kloehn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072659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FA9E0-8A64-5D47-CEEE-3A49B8F86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D7D0E0-D6CC-90DD-4000-C8D82525D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3644" y="1219200"/>
            <a:ext cx="3436883" cy="304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840B2C-4D06-B6E9-F26F-847EC4C76D6B}"/>
              </a:ext>
            </a:extLst>
          </p:cNvPr>
          <p:cNvSpPr/>
          <p:nvPr/>
        </p:nvSpPr>
        <p:spPr>
          <a:xfrm>
            <a:off x="302173" y="1391804"/>
            <a:ext cx="11516016" cy="4903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Measurement</a:t>
            </a: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are we doing in maintaining our culture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Accountability</a:t>
            </a: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we all living out what we say we will do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 highlights/stories with the rest of the team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Pct val="70000"/>
              <a:buFont typeface="Wingdings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1FFA8CE-BE3F-BFC5-BA34-30E4AB555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1254" y="281631"/>
            <a:ext cx="7209491" cy="66417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>
                <a:solidFill>
                  <a:schemeClr val="tx2"/>
                </a:solidFill>
              </a:rPr>
              <a:t>Training </a:t>
            </a:r>
            <a:br>
              <a:rPr lang="en-US" sz="3600">
                <a:solidFill>
                  <a:schemeClr val="tx2"/>
                </a:solidFill>
              </a:rPr>
            </a:br>
            <a:r>
              <a:rPr lang="en-US" sz="3600">
                <a:solidFill>
                  <a:schemeClr val="tx2"/>
                </a:solidFill>
              </a:rPr>
              <a:t>Aagard Culture Scorecard</a:t>
            </a:r>
          </a:p>
        </p:txBody>
      </p:sp>
    </p:spTree>
    <p:extLst>
      <p:ext uri="{BB962C8B-B14F-4D97-AF65-F5344CB8AC3E}">
        <p14:creationId xmlns:p14="http://schemas.microsoft.com/office/powerpoint/2010/main" val="124416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4779A-FBE2-40C1-934D-01A72FC4C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A590C3-A797-9AFC-36FF-24B4CB41B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3644" y="1219200"/>
            <a:ext cx="3436883" cy="304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165908-E7EE-5291-DCC0-8DF315A81C4B}"/>
              </a:ext>
            </a:extLst>
          </p:cNvPr>
          <p:cNvSpPr/>
          <p:nvPr/>
        </p:nvSpPr>
        <p:spPr>
          <a:xfrm>
            <a:off x="236859" y="1139877"/>
            <a:ext cx="11516016" cy="7119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Attend one Team Building Event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 a What’s Going Well at a Company Meeting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Quarterly Conversations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Safety Walk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>
                <a:solidFill>
                  <a:srgbClr val="000000"/>
                </a:solidFill>
                <a:latin typeface="Calibri" panose="020F0502020204030204"/>
              </a:rPr>
              <a:t>Quarterly Team Lunch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Celebrate something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>
                <a:solidFill>
                  <a:srgbClr val="000000"/>
                </a:solidFill>
                <a:latin typeface="Calibri" panose="020F0502020204030204"/>
              </a:rPr>
              <a:t>Leadership Training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>
                <a:solidFill>
                  <a:srgbClr val="000000"/>
                </a:solidFill>
                <a:latin typeface="Calibri" panose="020F0502020204030204"/>
              </a:rPr>
              <a:t>Affirmation of Appreciation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>
                <a:solidFill>
                  <a:srgbClr val="000000"/>
                </a:solidFill>
                <a:latin typeface="Calibri" panose="020F0502020204030204"/>
              </a:rPr>
              <a:t>Spot Award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Pct val="70000"/>
              <a:buFont typeface="Wingdings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CF807BA-EC8C-D99A-59AD-06C5680B0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1254" y="281631"/>
            <a:ext cx="7209491" cy="66417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>
                <a:solidFill>
                  <a:schemeClr val="tx2"/>
                </a:solidFill>
              </a:rPr>
              <a:t>Culture Scorecard Expectations</a:t>
            </a:r>
          </a:p>
        </p:txBody>
      </p:sp>
    </p:spTree>
    <p:extLst>
      <p:ext uri="{BB962C8B-B14F-4D97-AF65-F5344CB8AC3E}">
        <p14:creationId xmlns:p14="http://schemas.microsoft.com/office/powerpoint/2010/main" val="38392419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D4313-EB2F-A3FE-68EF-2842C944C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F81F9A-B8CE-8A6F-F480-960DEA20D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3573" y="1193031"/>
            <a:ext cx="3436883" cy="304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3571174-4B30-9763-6098-C79380770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1254" y="264698"/>
            <a:ext cx="7209491" cy="664171"/>
          </a:xfrm>
        </p:spPr>
        <p:txBody>
          <a:bodyPr>
            <a:norm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Schnebel Slab Pro Expand"/>
              </a:rPr>
              <a:t>Culture Scorecard Reminder</a:t>
            </a:r>
            <a:endParaRPr lang="en-US" sz="3200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616E09-CE59-500D-BACB-D720D7B5C0CC}"/>
              </a:ext>
            </a:extLst>
          </p:cNvPr>
          <p:cNvSpPr txBox="1"/>
          <p:nvPr/>
        </p:nvSpPr>
        <p:spPr>
          <a:xfrm>
            <a:off x="6045748" y="1649639"/>
            <a:ext cx="4810313" cy="30557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optional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as a reminder for the things we have decided are important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Include notes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6E572E48-4A62-1A30-3A8B-4CDECCD34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77" y="1339006"/>
            <a:ext cx="5540370" cy="529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685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61410-633F-4A86-7198-5FC99D857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B0D56F-0638-69C2-26B5-6CF085A4BF63}"/>
              </a:ext>
            </a:extLst>
          </p:cNvPr>
          <p:cNvSpPr txBox="1"/>
          <p:nvPr/>
        </p:nvSpPr>
        <p:spPr>
          <a:xfrm>
            <a:off x="450218" y="1594923"/>
            <a:ext cx="10623007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chnebel Slab Pro Expand"/>
                <a:ea typeface="Cambria"/>
                <a:cs typeface="+mn-cs"/>
              </a:rPr>
              <a:t>Helping </a:t>
            </a:r>
            <a:r>
              <a:rPr lang="en-US" sz="6000" b="1">
                <a:solidFill>
                  <a:srgbClr val="FFFFFF"/>
                </a:solidFill>
                <a:latin typeface="Schnebel Slab Pro Expand"/>
                <a:ea typeface="Cambria"/>
              </a:rPr>
              <a:t>O</a:t>
            </a:r>
            <a:r>
              <a:rPr kumimoji="0" lang="en-US" sz="60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chnebel Slab Pro Expand"/>
                <a:ea typeface="Cambria"/>
                <a:cs typeface="+mn-cs"/>
              </a:rPr>
              <a:t>ur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chnebel Slab Pro Expand"/>
              <a:ea typeface="Cambri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chnebel Slab Pro Expand"/>
                <a:ea typeface="Cambria"/>
                <a:cs typeface="+mn-cs"/>
              </a:rPr>
              <a:t>Customers Win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F434BE-854F-2541-4DE8-2132FDB3449C}"/>
              </a:ext>
            </a:extLst>
          </p:cNvPr>
          <p:cNvGrpSpPr/>
          <p:nvPr/>
        </p:nvGrpSpPr>
        <p:grpSpPr>
          <a:xfrm>
            <a:off x="1114349" y="5536190"/>
            <a:ext cx="7355153" cy="954107"/>
            <a:chOff x="1114349" y="5536190"/>
            <a:chExt cx="7355153" cy="95410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BFFDD0A-CC6F-2B1F-42B7-35B067B3524F}"/>
                </a:ext>
              </a:extLst>
            </p:cNvPr>
            <p:cNvSpPr txBox="1"/>
            <p:nvPr/>
          </p:nvSpPr>
          <p:spPr>
            <a:xfrm>
              <a:off x="1173311" y="5536190"/>
              <a:ext cx="7296191" cy="95410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chnebel Slab Pro Expand"/>
                  <a:ea typeface="+mn-ea"/>
                  <a:cs typeface="+mn-cs"/>
                </a:rPr>
                <a:t>  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/>
                  <a:ea typeface="Cambria"/>
                  <a:cs typeface="+mn-cs"/>
                </a:rPr>
                <a:t>Winning         Together         Honorably 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/>
                  <a:ea typeface="Cambria"/>
                  <a:cs typeface="+mn-cs"/>
                </a:rPr>
                <a:t>      Passionately           Positively</a:t>
              </a:r>
            </a:p>
          </p:txBody>
        </p:sp>
        <p:grpSp>
          <p:nvGrpSpPr>
            <p:cNvPr id="10" name="Group 4">
              <a:extLst>
                <a:ext uri="{FF2B5EF4-FFF2-40B4-BE49-F238E27FC236}">
                  <a16:creationId xmlns:a16="http://schemas.microsoft.com/office/drawing/2014/main" id="{53E57239-4409-07BF-E33D-374368777BC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383950" y="5608169"/>
              <a:ext cx="316166" cy="365760"/>
              <a:chOff x="2496" y="3828"/>
              <a:chExt cx="255" cy="295"/>
            </a:xfrm>
          </p:grpSpPr>
          <p:sp>
            <p:nvSpPr>
              <p:cNvPr id="11" name="AutoShape 3">
                <a:extLst>
                  <a:ext uri="{FF2B5EF4-FFF2-40B4-BE49-F238E27FC236}">
                    <a16:creationId xmlns:a16="http://schemas.microsoft.com/office/drawing/2014/main" id="{F04A64B9-3849-0E8F-8566-196528B2053E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2496" y="3828"/>
                <a:ext cx="253" cy="2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487F5713-0BC5-6C9A-9ADD-16622EC8510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96" y="3830"/>
                <a:ext cx="255" cy="293"/>
              </a:xfrm>
              <a:custGeom>
                <a:avLst/>
                <a:gdLst>
                  <a:gd name="T0" fmla="*/ 152 w 255"/>
                  <a:gd name="T1" fmla="*/ 115 h 293"/>
                  <a:gd name="T2" fmla="*/ 152 w 255"/>
                  <a:gd name="T3" fmla="*/ 115 h 293"/>
                  <a:gd name="T4" fmla="*/ 152 w 255"/>
                  <a:gd name="T5" fmla="*/ 115 h 293"/>
                  <a:gd name="T6" fmla="*/ 175 w 255"/>
                  <a:gd name="T7" fmla="*/ 0 h 293"/>
                  <a:gd name="T8" fmla="*/ 123 w 255"/>
                  <a:gd name="T9" fmla="*/ 113 h 293"/>
                  <a:gd name="T10" fmla="*/ 123 w 255"/>
                  <a:gd name="T11" fmla="*/ 113 h 293"/>
                  <a:gd name="T12" fmla="*/ 93 w 255"/>
                  <a:gd name="T13" fmla="*/ 90 h 293"/>
                  <a:gd name="T14" fmla="*/ 97 w 255"/>
                  <a:gd name="T15" fmla="*/ 131 h 293"/>
                  <a:gd name="T16" fmla="*/ 0 w 255"/>
                  <a:gd name="T17" fmla="*/ 141 h 293"/>
                  <a:gd name="T18" fmla="*/ 89 w 255"/>
                  <a:gd name="T19" fmla="*/ 158 h 293"/>
                  <a:gd name="T20" fmla="*/ 58 w 255"/>
                  <a:gd name="T21" fmla="*/ 199 h 293"/>
                  <a:gd name="T22" fmla="*/ 103 w 255"/>
                  <a:gd name="T23" fmla="*/ 178 h 293"/>
                  <a:gd name="T24" fmla="*/ 80 w 255"/>
                  <a:gd name="T25" fmla="*/ 293 h 293"/>
                  <a:gd name="T26" fmla="*/ 132 w 255"/>
                  <a:gd name="T27" fmla="*/ 178 h 293"/>
                  <a:gd name="T28" fmla="*/ 163 w 255"/>
                  <a:gd name="T29" fmla="*/ 201 h 293"/>
                  <a:gd name="T30" fmla="*/ 158 w 255"/>
                  <a:gd name="T31" fmla="*/ 162 h 293"/>
                  <a:gd name="T32" fmla="*/ 255 w 255"/>
                  <a:gd name="T33" fmla="*/ 150 h 293"/>
                  <a:gd name="T34" fmla="*/ 167 w 255"/>
                  <a:gd name="T35" fmla="*/ 133 h 293"/>
                  <a:gd name="T36" fmla="*/ 198 w 255"/>
                  <a:gd name="T37" fmla="*/ 94 h 293"/>
                  <a:gd name="T38" fmla="*/ 152 w 255"/>
                  <a:gd name="T39" fmla="*/ 115 h 293"/>
                  <a:gd name="T40" fmla="*/ 175 w 255"/>
                  <a:gd name="T41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55" h="293">
                    <a:moveTo>
                      <a:pt x="152" y="115"/>
                    </a:moveTo>
                    <a:lnTo>
                      <a:pt x="152" y="115"/>
                    </a:lnTo>
                    <a:lnTo>
                      <a:pt x="152" y="115"/>
                    </a:lnTo>
                    <a:close/>
                    <a:moveTo>
                      <a:pt x="175" y="0"/>
                    </a:moveTo>
                    <a:lnTo>
                      <a:pt x="123" y="113"/>
                    </a:lnTo>
                    <a:lnTo>
                      <a:pt x="123" y="113"/>
                    </a:lnTo>
                    <a:lnTo>
                      <a:pt x="93" y="90"/>
                    </a:lnTo>
                    <a:lnTo>
                      <a:pt x="97" y="131"/>
                    </a:lnTo>
                    <a:lnTo>
                      <a:pt x="0" y="141"/>
                    </a:lnTo>
                    <a:lnTo>
                      <a:pt x="89" y="158"/>
                    </a:lnTo>
                    <a:lnTo>
                      <a:pt x="58" y="199"/>
                    </a:lnTo>
                    <a:lnTo>
                      <a:pt x="103" y="178"/>
                    </a:lnTo>
                    <a:lnTo>
                      <a:pt x="80" y="293"/>
                    </a:lnTo>
                    <a:lnTo>
                      <a:pt x="132" y="178"/>
                    </a:lnTo>
                    <a:lnTo>
                      <a:pt x="163" y="201"/>
                    </a:lnTo>
                    <a:lnTo>
                      <a:pt x="158" y="162"/>
                    </a:lnTo>
                    <a:lnTo>
                      <a:pt x="255" y="150"/>
                    </a:lnTo>
                    <a:lnTo>
                      <a:pt x="167" y="133"/>
                    </a:lnTo>
                    <a:lnTo>
                      <a:pt x="198" y="94"/>
                    </a:lnTo>
                    <a:lnTo>
                      <a:pt x="152" y="115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AEF3B926-20CF-EA21-513B-12E986C99A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70497" y="5610649"/>
              <a:ext cx="316166" cy="363280"/>
            </a:xfrm>
            <a:custGeom>
              <a:avLst/>
              <a:gdLst>
                <a:gd name="T0" fmla="*/ 152 w 255"/>
                <a:gd name="T1" fmla="*/ 115 h 293"/>
                <a:gd name="T2" fmla="*/ 152 w 255"/>
                <a:gd name="T3" fmla="*/ 115 h 293"/>
                <a:gd name="T4" fmla="*/ 152 w 255"/>
                <a:gd name="T5" fmla="*/ 115 h 293"/>
                <a:gd name="T6" fmla="*/ 175 w 255"/>
                <a:gd name="T7" fmla="*/ 0 h 293"/>
                <a:gd name="T8" fmla="*/ 123 w 255"/>
                <a:gd name="T9" fmla="*/ 113 h 293"/>
                <a:gd name="T10" fmla="*/ 123 w 255"/>
                <a:gd name="T11" fmla="*/ 113 h 293"/>
                <a:gd name="T12" fmla="*/ 93 w 255"/>
                <a:gd name="T13" fmla="*/ 90 h 293"/>
                <a:gd name="T14" fmla="*/ 97 w 255"/>
                <a:gd name="T15" fmla="*/ 131 h 293"/>
                <a:gd name="T16" fmla="*/ 0 w 255"/>
                <a:gd name="T17" fmla="*/ 141 h 293"/>
                <a:gd name="T18" fmla="*/ 89 w 255"/>
                <a:gd name="T19" fmla="*/ 158 h 293"/>
                <a:gd name="T20" fmla="*/ 58 w 255"/>
                <a:gd name="T21" fmla="*/ 199 h 293"/>
                <a:gd name="T22" fmla="*/ 103 w 255"/>
                <a:gd name="T23" fmla="*/ 178 h 293"/>
                <a:gd name="T24" fmla="*/ 80 w 255"/>
                <a:gd name="T25" fmla="*/ 293 h 293"/>
                <a:gd name="T26" fmla="*/ 132 w 255"/>
                <a:gd name="T27" fmla="*/ 178 h 293"/>
                <a:gd name="T28" fmla="*/ 163 w 255"/>
                <a:gd name="T29" fmla="*/ 201 h 293"/>
                <a:gd name="T30" fmla="*/ 158 w 255"/>
                <a:gd name="T31" fmla="*/ 162 h 293"/>
                <a:gd name="T32" fmla="*/ 255 w 255"/>
                <a:gd name="T33" fmla="*/ 150 h 293"/>
                <a:gd name="T34" fmla="*/ 167 w 255"/>
                <a:gd name="T35" fmla="*/ 133 h 293"/>
                <a:gd name="T36" fmla="*/ 198 w 255"/>
                <a:gd name="T37" fmla="*/ 94 h 293"/>
                <a:gd name="T38" fmla="*/ 152 w 255"/>
                <a:gd name="T39" fmla="*/ 115 h 293"/>
                <a:gd name="T40" fmla="*/ 175 w 255"/>
                <a:gd name="T4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5" h="293">
                  <a:moveTo>
                    <a:pt x="152" y="115"/>
                  </a:moveTo>
                  <a:lnTo>
                    <a:pt x="152" y="115"/>
                  </a:lnTo>
                  <a:lnTo>
                    <a:pt x="152" y="115"/>
                  </a:lnTo>
                  <a:close/>
                  <a:moveTo>
                    <a:pt x="175" y="0"/>
                  </a:moveTo>
                  <a:lnTo>
                    <a:pt x="123" y="113"/>
                  </a:lnTo>
                  <a:lnTo>
                    <a:pt x="123" y="113"/>
                  </a:lnTo>
                  <a:lnTo>
                    <a:pt x="93" y="90"/>
                  </a:lnTo>
                  <a:lnTo>
                    <a:pt x="97" y="131"/>
                  </a:lnTo>
                  <a:lnTo>
                    <a:pt x="0" y="141"/>
                  </a:lnTo>
                  <a:lnTo>
                    <a:pt x="89" y="158"/>
                  </a:lnTo>
                  <a:lnTo>
                    <a:pt x="58" y="199"/>
                  </a:lnTo>
                  <a:lnTo>
                    <a:pt x="103" y="178"/>
                  </a:lnTo>
                  <a:lnTo>
                    <a:pt x="80" y="293"/>
                  </a:lnTo>
                  <a:lnTo>
                    <a:pt x="132" y="178"/>
                  </a:lnTo>
                  <a:lnTo>
                    <a:pt x="163" y="201"/>
                  </a:lnTo>
                  <a:lnTo>
                    <a:pt x="158" y="162"/>
                  </a:lnTo>
                  <a:lnTo>
                    <a:pt x="255" y="150"/>
                  </a:lnTo>
                  <a:lnTo>
                    <a:pt x="167" y="133"/>
                  </a:lnTo>
                  <a:lnTo>
                    <a:pt x="198" y="94"/>
                  </a:lnTo>
                  <a:lnTo>
                    <a:pt x="152" y="115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38C67090-6BEC-B946-D1D7-9A1DDE773D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17279" y="6063706"/>
              <a:ext cx="316166" cy="363280"/>
            </a:xfrm>
            <a:custGeom>
              <a:avLst/>
              <a:gdLst>
                <a:gd name="T0" fmla="*/ 152 w 255"/>
                <a:gd name="T1" fmla="*/ 115 h 293"/>
                <a:gd name="T2" fmla="*/ 152 w 255"/>
                <a:gd name="T3" fmla="*/ 115 h 293"/>
                <a:gd name="T4" fmla="*/ 152 w 255"/>
                <a:gd name="T5" fmla="*/ 115 h 293"/>
                <a:gd name="T6" fmla="*/ 175 w 255"/>
                <a:gd name="T7" fmla="*/ 0 h 293"/>
                <a:gd name="T8" fmla="*/ 123 w 255"/>
                <a:gd name="T9" fmla="*/ 113 h 293"/>
                <a:gd name="T10" fmla="*/ 123 w 255"/>
                <a:gd name="T11" fmla="*/ 113 h 293"/>
                <a:gd name="T12" fmla="*/ 93 w 255"/>
                <a:gd name="T13" fmla="*/ 90 h 293"/>
                <a:gd name="T14" fmla="*/ 97 w 255"/>
                <a:gd name="T15" fmla="*/ 131 h 293"/>
                <a:gd name="T16" fmla="*/ 0 w 255"/>
                <a:gd name="T17" fmla="*/ 141 h 293"/>
                <a:gd name="T18" fmla="*/ 89 w 255"/>
                <a:gd name="T19" fmla="*/ 158 h 293"/>
                <a:gd name="T20" fmla="*/ 58 w 255"/>
                <a:gd name="T21" fmla="*/ 199 h 293"/>
                <a:gd name="T22" fmla="*/ 103 w 255"/>
                <a:gd name="T23" fmla="*/ 178 h 293"/>
                <a:gd name="T24" fmla="*/ 80 w 255"/>
                <a:gd name="T25" fmla="*/ 293 h 293"/>
                <a:gd name="T26" fmla="*/ 132 w 255"/>
                <a:gd name="T27" fmla="*/ 178 h 293"/>
                <a:gd name="T28" fmla="*/ 163 w 255"/>
                <a:gd name="T29" fmla="*/ 201 h 293"/>
                <a:gd name="T30" fmla="*/ 158 w 255"/>
                <a:gd name="T31" fmla="*/ 162 h 293"/>
                <a:gd name="T32" fmla="*/ 255 w 255"/>
                <a:gd name="T33" fmla="*/ 150 h 293"/>
                <a:gd name="T34" fmla="*/ 167 w 255"/>
                <a:gd name="T35" fmla="*/ 133 h 293"/>
                <a:gd name="T36" fmla="*/ 198 w 255"/>
                <a:gd name="T37" fmla="*/ 94 h 293"/>
                <a:gd name="T38" fmla="*/ 152 w 255"/>
                <a:gd name="T39" fmla="*/ 115 h 293"/>
                <a:gd name="T40" fmla="*/ 175 w 255"/>
                <a:gd name="T4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5" h="293">
                  <a:moveTo>
                    <a:pt x="152" y="115"/>
                  </a:moveTo>
                  <a:lnTo>
                    <a:pt x="152" y="115"/>
                  </a:lnTo>
                  <a:lnTo>
                    <a:pt x="152" y="115"/>
                  </a:lnTo>
                  <a:close/>
                  <a:moveTo>
                    <a:pt x="175" y="0"/>
                  </a:moveTo>
                  <a:lnTo>
                    <a:pt x="123" y="113"/>
                  </a:lnTo>
                  <a:lnTo>
                    <a:pt x="123" y="113"/>
                  </a:lnTo>
                  <a:lnTo>
                    <a:pt x="93" y="90"/>
                  </a:lnTo>
                  <a:lnTo>
                    <a:pt x="97" y="131"/>
                  </a:lnTo>
                  <a:lnTo>
                    <a:pt x="0" y="141"/>
                  </a:lnTo>
                  <a:lnTo>
                    <a:pt x="89" y="158"/>
                  </a:lnTo>
                  <a:lnTo>
                    <a:pt x="58" y="199"/>
                  </a:lnTo>
                  <a:lnTo>
                    <a:pt x="103" y="178"/>
                  </a:lnTo>
                  <a:lnTo>
                    <a:pt x="80" y="293"/>
                  </a:lnTo>
                  <a:lnTo>
                    <a:pt x="132" y="178"/>
                  </a:lnTo>
                  <a:lnTo>
                    <a:pt x="163" y="201"/>
                  </a:lnTo>
                  <a:lnTo>
                    <a:pt x="158" y="162"/>
                  </a:lnTo>
                  <a:lnTo>
                    <a:pt x="255" y="150"/>
                  </a:lnTo>
                  <a:lnTo>
                    <a:pt x="167" y="133"/>
                  </a:lnTo>
                  <a:lnTo>
                    <a:pt x="198" y="94"/>
                  </a:lnTo>
                  <a:lnTo>
                    <a:pt x="152" y="115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1013308A-256C-B06E-10CE-D2DED4FCFA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9751" y="6065276"/>
              <a:ext cx="316166" cy="363280"/>
            </a:xfrm>
            <a:custGeom>
              <a:avLst/>
              <a:gdLst>
                <a:gd name="T0" fmla="*/ 152 w 255"/>
                <a:gd name="T1" fmla="*/ 115 h 293"/>
                <a:gd name="T2" fmla="*/ 152 w 255"/>
                <a:gd name="T3" fmla="*/ 115 h 293"/>
                <a:gd name="T4" fmla="*/ 152 w 255"/>
                <a:gd name="T5" fmla="*/ 115 h 293"/>
                <a:gd name="T6" fmla="*/ 175 w 255"/>
                <a:gd name="T7" fmla="*/ 0 h 293"/>
                <a:gd name="T8" fmla="*/ 123 w 255"/>
                <a:gd name="T9" fmla="*/ 113 h 293"/>
                <a:gd name="T10" fmla="*/ 123 w 255"/>
                <a:gd name="T11" fmla="*/ 113 h 293"/>
                <a:gd name="T12" fmla="*/ 93 w 255"/>
                <a:gd name="T13" fmla="*/ 90 h 293"/>
                <a:gd name="T14" fmla="*/ 97 w 255"/>
                <a:gd name="T15" fmla="*/ 131 h 293"/>
                <a:gd name="T16" fmla="*/ 0 w 255"/>
                <a:gd name="T17" fmla="*/ 141 h 293"/>
                <a:gd name="T18" fmla="*/ 89 w 255"/>
                <a:gd name="T19" fmla="*/ 158 h 293"/>
                <a:gd name="T20" fmla="*/ 58 w 255"/>
                <a:gd name="T21" fmla="*/ 199 h 293"/>
                <a:gd name="T22" fmla="*/ 103 w 255"/>
                <a:gd name="T23" fmla="*/ 178 h 293"/>
                <a:gd name="T24" fmla="*/ 80 w 255"/>
                <a:gd name="T25" fmla="*/ 293 h 293"/>
                <a:gd name="T26" fmla="*/ 132 w 255"/>
                <a:gd name="T27" fmla="*/ 178 h 293"/>
                <a:gd name="T28" fmla="*/ 163 w 255"/>
                <a:gd name="T29" fmla="*/ 201 h 293"/>
                <a:gd name="T30" fmla="*/ 158 w 255"/>
                <a:gd name="T31" fmla="*/ 162 h 293"/>
                <a:gd name="T32" fmla="*/ 255 w 255"/>
                <a:gd name="T33" fmla="*/ 150 h 293"/>
                <a:gd name="T34" fmla="*/ 167 w 255"/>
                <a:gd name="T35" fmla="*/ 133 h 293"/>
                <a:gd name="T36" fmla="*/ 198 w 255"/>
                <a:gd name="T37" fmla="*/ 94 h 293"/>
                <a:gd name="T38" fmla="*/ 152 w 255"/>
                <a:gd name="T39" fmla="*/ 115 h 293"/>
                <a:gd name="T40" fmla="*/ 175 w 255"/>
                <a:gd name="T4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5" h="293">
                  <a:moveTo>
                    <a:pt x="152" y="115"/>
                  </a:moveTo>
                  <a:lnTo>
                    <a:pt x="152" y="115"/>
                  </a:lnTo>
                  <a:lnTo>
                    <a:pt x="152" y="115"/>
                  </a:lnTo>
                  <a:close/>
                  <a:moveTo>
                    <a:pt x="175" y="0"/>
                  </a:moveTo>
                  <a:lnTo>
                    <a:pt x="123" y="113"/>
                  </a:lnTo>
                  <a:lnTo>
                    <a:pt x="123" y="113"/>
                  </a:lnTo>
                  <a:lnTo>
                    <a:pt x="93" y="90"/>
                  </a:lnTo>
                  <a:lnTo>
                    <a:pt x="97" y="131"/>
                  </a:lnTo>
                  <a:lnTo>
                    <a:pt x="0" y="141"/>
                  </a:lnTo>
                  <a:lnTo>
                    <a:pt x="89" y="158"/>
                  </a:lnTo>
                  <a:lnTo>
                    <a:pt x="58" y="199"/>
                  </a:lnTo>
                  <a:lnTo>
                    <a:pt x="103" y="178"/>
                  </a:lnTo>
                  <a:lnTo>
                    <a:pt x="80" y="293"/>
                  </a:lnTo>
                  <a:lnTo>
                    <a:pt x="132" y="178"/>
                  </a:lnTo>
                  <a:lnTo>
                    <a:pt x="163" y="201"/>
                  </a:lnTo>
                  <a:lnTo>
                    <a:pt x="158" y="162"/>
                  </a:lnTo>
                  <a:lnTo>
                    <a:pt x="255" y="150"/>
                  </a:lnTo>
                  <a:lnTo>
                    <a:pt x="167" y="133"/>
                  </a:lnTo>
                  <a:lnTo>
                    <a:pt x="198" y="94"/>
                  </a:lnTo>
                  <a:lnTo>
                    <a:pt x="152" y="115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oup 4">
              <a:extLst>
                <a:ext uri="{FF2B5EF4-FFF2-40B4-BE49-F238E27FC236}">
                  <a16:creationId xmlns:a16="http://schemas.microsoft.com/office/drawing/2014/main" id="{E79468C2-9882-F48E-6B86-494E0473C83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14349" y="5608169"/>
              <a:ext cx="316166" cy="365760"/>
              <a:chOff x="2496" y="3828"/>
              <a:chExt cx="255" cy="295"/>
            </a:xfrm>
          </p:grpSpPr>
          <p:sp>
            <p:nvSpPr>
              <p:cNvPr id="19" name="AutoShape 3">
                <a:extLst>
                  <a:ext uri="{FF2B5EF4-FFF2-40B4-BE49-F238E27FC236}">
                    <a16:creationId xmlns:a16="http://schemas.microsoft.com/office/drawing/2014/main" id="{9CDA400B-A756-5BC1-15C6-6B1BB2F46902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2496" y="3828"/>
                <a:ext cx="253" cy="2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5">
                <a:extLst>
                  <a:ext uri="{FF2B5EF4-FFF2-40B4-BE49-F238E27FC236}">
                    <a16:creationId xmlns:a16="http://schemas.microsoft.com/office/drawing/2014/main" id="{8449401B-9D9F-1A68-C3B3-9E50548D210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96" y="3830"/>
                <a:ext cx="255" cy="293"/>
              </a:xfrm>
              <a:custGeom>
                <a:avLst/>
                <a:gdLst>
                  <a:gd name="T0" fmla="*/ 152 w 255"/>
                  <a:gd name="T1" fmla="*/ 115 h 293"/>
                  <a:gd name="T2" fmla="*/ 152 w 255"/>
                  <a:gd name="T3" fmla="*/ 115 h 293"/>
                  <a:gd name="T4" fmla="*/ 152 w 255"/>
                  <a:gd name="T5" fmla="*/ 115 h 293"/>
                  <a:gd name="T6" fmla="*/ 175 w 255"/>
                  <a:gd name="T7" fmla="*/ 0 h 293"/>
                  <a:gd name="T8" fmla="*/ 123 w 255"/>
                  <a:gd name="T9" fmla="*/ 113 h 293"/>
                  <a:gd name="T10" fmla="*/ 123 w 255"/>
                  <a:gd name="T11" fmla="*/ 113 h 293"/>
                  <a:gd name="T12" fmla="*/ 93 w 255"/>
                  <a:gd name="T13" fmla="*/ 90 h 293"/>
                  <a:gd name="T14" fmla="*/ 97 w 255"/>
                  <a:gd name="T15" fmla="*/ 131 h 293"/>
                  <a:gd name="T16" fmla="*/ 0 w 255"/>
                  <a:gd name="T17" fmla="*/ 141 h 293"/>
                  <a:gd name="T18" fmla="*/ 89 w 255"/>
                  <a:gd name="T19" fmla="*/ 158 h 293"/>
                  <a:gd name="T20" fmla="*/ 58 w 255"/>
                  <a:gd name="T21" fmla="*/ 199 h 293"/>
                  <a:gd name="T22" fmla="*/ 103 w 255"/>
                  <a:gd name="T23" fmla="*/ 178 h 293"/>
                  <a:gd name="T24" fmla="*/ 80 w 255"/>
                  <a:gd name="T25" fmla="*/ 293 h 293"/>
                  <a:gd name="T26" fmla="*/ 132 w 255"/>
                  <a:gd name="T27" fmla="*/ 178 h 293"/>
                  <a:gd name="T28" fmla="*/ 163 w 255"/>
                  <a:gd name="T29" fmla="*/ 201 h 293"/>
                  <a:gd name="T30" fmla="*/ 158 w 255"/>
                  <a:gd name="T31" fmla="*/ 162 h 293"/>
                  <a:gd name="T32" fmla="*/ 255 w 255"/>
                  <a:gd name="T33" fmla="*/ 150 h 293"/>
                  <a:gd name="T34" fmla="*/ 167 w 255"/>
                  <a:gd name="T35" fmla="*/ 133 h 293"/>
                  <a:gd name="T36" fmla="*/ 198 w 255"/>
                  <a:gd name="T37" fmla="*/ 94 h 293"/>
                  <a:gd name="T38" fmla="*/ 152 w 255"/>
                  <a:gd name="T39" fmla="*/ 115 h 293"/>
                  <a:gd name="T40" fmla="*/ 175 w 255"/>
                  <a:gd name="T41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55" h="293">
                    <a:moveTo>
                      <a:pt x="152" y="115"/>
                    </a:moveTo>
                    <a:lnTo>
                      <a:pt x="152" y="115"/>
                    </a:lnTo>
                    <a:lnTo>
                      <a:pt x="152" y="115"/>
                    </a:lnTo>
                    <a:close/>
                    <a:moveTo>
                      <a:pt x="175" y="0"/>
                    </a:moveTo>
                    <a:lnTo>
                      <a:pt x="123" y="113"/>
                    </a:lnTo>
                    <a:lnTo>
                      <a:pt x="123" y="113"/>
                    </a:lnTo>
                    <a:lnTo>
                      <a:pt x="93" y="90"/>
                    </a:lnTo>
                    <a:lnTo>
                      <a:pt x="97" y="131"/>
                    </a:lnTo>
                    <a:lnTo>
                      <a:pt x="0" y="141"/>
                    </a:lnTo>
                    <a:lnTo>
                      <a:pt x="89" y="158"/>
                    </a:lnTo>
                    <a:lnTo>
                      <a:pt x="58" y="199"/>
                    </a:lnTo>
                    <a:lnTo>
                      <a:pt x="103" y="178"/>
                    </a:lnTo>
                    <a:lnTo>
                      <a:pt x="80" y="293"/>
                    </a:lnTo>
                    <a:lnTo>
                      <a:pt x="132" y="178"/>
                    </a:lnTo>
                    <a:lnTo>
                      <a:pt x="163" y="201"/>
                    </a:lnTo>
                    <a:lnTo>
                      <a:pt x="158" y="162"/>
                    </a:lnTo>
                    <a:lnTo>
                      <a:pt x="255" y="150"/>
                    </a:lnTo>
                    <a:lnTo>
                      <a:pt x="167" y="133"/>
                    </a:lnTo>
                    <a:lnTo>
                      <a:pt x="198" y="94"/>
                    </a:lnTo>
                    <a:lnTo>
                      <a:pt x="152" y="115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2175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5833" y="-395666"/>
            <a:ext cx="12576000" cy="7253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/>
          </a:bodyPr>
          <a:lstStyle/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/>
            <a:endParaRPr/>
          </a:p>
        </p:txBody>
      </p:sp>
      <p:pic>
        <p:nvPicPr>
          <p:cNvPr id="112" name="Google Shape;11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1374573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2"/>
          <p:cNvSpPr txBox="1"/>
          <p:nvPr/>
        </p:nvSpPr>
        <p:spPr>
          <a:xfrm>
            <a:off x="279500" y="-282867"/>
            <a:ext cx="10476800" cy="111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endParaRPr sz="4133" b="1">
              <a:solidFill>
                <a:srgbClr val="FFFFFF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endParaRPr sz="3200" b="1">
              <a:solidFill>
                <a:srgbClr val="FFFFFF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endParaRPr sz="5067" b="1">
              <a:solidFill>
                <a:srgbClr val="FFFFFF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8266" b="1">
                <a:solidFill>
                  <a:srgbClr val="FFFFFF"/>
                </a:solidFill>
              </a:rPr>
              <a:t>Courage First  </a:t>
            </a:r>
            <a:endParaRPr sz="8266" b="1">
              <a:solidFill>
                <a:srgbClr val="FFFFFF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8266" b="1">
                <a:solidFill>
                  <a:srgbClr val="FFFFFF"/>
                </a:solidFill>
              </a:rPr>
              <a:t>Then Miracles </a:t>
            </a:r>
            <a:endParaRPr sz="8266" b="1">
              <a:solidFill>
                <a:srgbClr val="FFFFFF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6000" b="1">
                <a:solidFill>
                  <a:srgbClr val="FFFFFF"/>
                </a:solidFill>
              </a:rPr>
              <a:t> </a:t>
            </a:r>
            <a:endParaRPr sz="6000" b="1">
              <a:solidFill>
                <a:srgbClr val="FFFFFF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1600" b="1">
                <a:solidFill>
                  <a:srgbClr val="FFFFFF"/>
                </a:solidFill>
              </a:rPr>
              <a:t> </a:t>
            </a:r>
            <a:endParaRPr sz="11600" b="1">
              <a:solidFill>
                <a:srgbClr val="FFFFFF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endParaRPr sz="4133" b="1">
              <a:solidFill>
                <a:srgbClr val="FFFFFF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endParaRPr sz="4133" b="1">
              <a:solidFill>
                <a:srgbClr val="FFFFFF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4133" b="1">
                <a:solidFill>
                  <a:srgbClr val="FFFFFF"/>
                </a:solidFill>
              </a:rPr>
              <a:t> </a:t>
            </a:r>
            <a:r>
              <a:rPr lang="en" sz="2133" b="1">
                <a:solidFill>
                  <a:srgbClr val="FFFFFF"/>
                </a:solidFill>
              </a:rPr>
              <a:t> </a:t>
            </a:r>
            <a:endParaRPr sz="2133" b="1">
              <a:solidFill>
                <a:srgbClr val="FFFFFF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endParaRPr sz="2533">
              <a:solidFill>
                <a:srgbClr val="FFFFFF"/>
              </a:solidFill>
            </a:endParaRPr>
          </a:p>
        </p:txBody>
      </p:sp>
      <p:sp>
        <p:nvSpPr>
          <p:cNvPr id="114" name="Google Shape;114;p22"/>
          <p:cNvSpPr txBox="1"/>
          <p:nvPr/>
        </p:nvSpPr>
        <p:spPr>
          <a:xfrm>
            <a:off x="0" y="0"/>
            <a:ext cx="4000000" cy="482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" sz="1333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Growing</a:t>
            </a:r>
            <a:endParaRPr sz="1333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5" name="Google Shape;115;p22" title="Lifetime Numbers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9234" y="214767"/>
            <a:ext cx="1333500" cy="133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3"/>
          <p:cNvSpPr txBox="1"/>
          <p:nvPr/>
        </p:nvSpPr>
        <p:spPr>
          <a:xfrm>
            <a:off x="857233" y="2096801"/>
            <a:ext cx="10692400" cy="435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3467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HARVARD STUDY - ADULT DEVELOPMENT STUDY </a:t>
            </a:r>
            <a:endParaRPr sz="3467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r>
              <a:rPr lang="en" sz="3467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endParaRPr sz="3467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609585" indent="-524920">
              <a:buClr>
                <a:schemeClr val="dk1"/>
              </a:buClr>
              <a:buSzPts val="2600"/>
              <a:buFont typeface="Impact"/>
              <a:buChar char="●"/>
            </a:pPr>
            <a:r>
              <a:rPr lang="en" sz="3467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SINCE 1938 - ALMOST 9 DECADES</a:t>
            </a:r>
            <a:endParaRPr sz="3467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609585" indent="-524920">
              <a:buClr>
                <a:schemeClr val="dk1"/>
              </a:buClr>
              <a:buSzPts val="2600"/>
              <a:buFont typeface="Impact"/>
              <a:buChar char="●"/>
            </a:pPr>
            <a:r>
              <a:rPr lang="en" sz="3467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MULTI SOCIOECONOMIC CLASSES </a:t>
            </a:r>
            <a:endParaRPr sz="3467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609585" indent="-524920">
              <a:buClr>
                <a:schemeClr val="dk1"/>
              </a:buClr>
              <a:buSzPts val="2600"/>
              <a:buFont typeface="Impact"/>
              <a:buChar char="●"/>
            </a:pPr>
            <a:r>
              <a:rPr lang="en" sz="3467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MULTIPLE GENERATIONS </a:t>
            </a:r>
            <a:endParaRPr sz="3467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609585" indent="-524920">
              <a:buClr>
                <a:schemeClr val="dk1"/>
              </a:buClr>
              <a:buSzPts val="2600"/>
              <a:buFont typeface="Impact"/>
              <a:buChar char="●"/>
            </a:pPr>
            <a:r>
              <a:rPr lang="en" sz="3467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CONCURS WITH PEW AND GALLUP POLLS OF THE SAME GENRE </a:t>
            </a:r>
            <a:endParaRPr sz="3467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609585"/>
            <a:endParaRPr sz="24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agard Color Palette">
      <a:dk1>
        <a:srgbClr val="000000"/>
      </a:dk1>
      <a:lt1>
        <a:srgbClr val="FFFFFF"/>
      </a:lt1>
      <a:dk2>
        <a:srgbClr val="C00000"/>
      </a:dk2>
      <a:lt2>
        <a:srgbClr val="BCBEC0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C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Template_Aagard (004)  -  Read-Only" id="{2942FAC2-8EF9-4A3C-8B68-50449BA4FF50}" vid="{E1C2A273-4C21-410A-B3ED-33BE5C522FAB}"/>
    </a:ext>
  </a:extLst>
</a:theme>
</file>

<file path=ppt/theme/theme2.xml><?xml version="1.0" encoding="utf-8"?>
<a:theme xmlns:a="http://schemas.openxmlformats.org/drawingml/2006/main" name="1_Leadership-Roundtab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9B332191-6E61-4CF7-867A-815208F0DEF7}" vid="{8E7B7B42-6C67-4D71-B164-41D6C90101DA}"/>
    </a:ext>
  </a:extLst>
</a:theme>
</file>

<file path=ppt/theme/theme3.xml><?xml version="1.0" encoding="utf-8"?>
<a:theme xmlns:a="http://schemas.openxmlformats.org/drawingml/2006/main" name="Leadership-Roundtab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adership-Roundtable" id="{4C16E1F3-E1FC-4B92-8EA2-8A8B15B5603B}" vid="{C915E215-B433-4D0F-9129-AE846813247A}"/>
    </a:ext>
  </a:extLst>
</a:theme>
</file>

<file path=ppt/theme/theme4.xml><?xml version="1.0" encoding="utf-8"?>
<a:theme xmlns:a="http://schemas.openxmlformats.org/drawingml/2006/main" name="1_Office Theme">
  <a:themeElements>
    <a:clrScheme name="Aagard Color Palette">
      <a:dk1>
        <a:srgbClr val="000000"/>
      </a:dk1>
      <a:lt1>
        <a:srgbClr val="FFFFFF"/>
      </a:lt1>
      <a:dk2>
        <a:srgbClr val="C00000"/>
      </a:dk2>
      <a:lt2>
        <a:srgbClr val="BCBEC0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C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Template_Aagard (004)  -  Read-Only" id="{2942FAC2-8EF9-4A3C-8B68-50449BA4FF50}" vid="{E1C2A273-4C21-410A-B3ED-33BE5C522FAB}"/>
    </a:ext>
  </a:extLst>
</a:theme>
</file>

<file path=ppt/theme/theme5.xml><?xml version="1.0" encoding="utf-8"?>
<a:theme xmlns:a="http://schemas.openxmlformats.org/drawingml/2006/main" name="2_Office Theme">
  <a:themeElements>
    <a:clrScheme name="Aagard Color Palette">
      <a:dk1>
        <a:srgbClr val="000000"/>
      </a:dk1>
      <a:lt1>
        <a:srgbClr val="FFFFFF"/>
      </a:lt1>
      <a:dk2>
        <a:srgbClr val="C00000"/>
      </a:dk2>
      <a:lt2>
        <a:srgbClr val="BCBEC0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C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Template_Aagard (004)  -  Read-Only" id="{2942FAC2-8EF9-4A3C-8B68-50449BA4FF50}" vid="{E1C2A273-4C21-410A-B3ED-33BE5C522FAB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30841061FD8C41A9FD87068D75AB05" ma:contentTypeVersion="10" ma:contentTypeDescription="Create a new document." ma:contentTypeScope="" ma:versionID="b664eeb58a6572604407401f21384cab">
  <xsd:schema xmlns:xsd="http://www.w3.org/2001/XMLSchema" xmlns:xs="http://www.w3.org/2001/XMLSchema" xmlns:p="http://schemas.microsoft.com/office/2006/metadata/properties" xmlns:ns2="a50441ac-da9e-4e92-9d1a-0b562886872e" xmlns:ns3="2af149ee-3131-4631-8902-80b36b640bc7" targetNamespace="http://schemas.microsoft.com/office/2006/metadata/properties" ma:root="true" ma:fieldsID="4c8a982b5d80a0d1b3f90fbc045219d5" ns2:_="" ns3:_="">
    <xsd:import namespace="a50441ac-da9e-4e92-9d1a-0b562886872e"/>
    <xsd:import namespace="2af149ee-3131-4631-8902-80b36b640bc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ObjectDetectorVersions" minOccurs="0"/>
                <xsd:element ref="ns3:MediaServiceSearchPropertie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0441ac-da9e-4e92-9d1a-0b562886872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f149ee-3131-4631-8902-80b36b640b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16A84DB-87A9-4C29-AEB4-96CD6DC70FE8}">
  <ds:schemaRefs>
    <ds:schemaRef ds:uri="2af149ee-3131-4631-8902-80b36b640bc7"/>
    <ds:schemaRef ds:uri="a50441ac-da9e-4e92-9d1a-0b562886872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98A0725-DB4B-48B4-8C98-64402D84E302}">
  <ds:schemaRefs>
    <ds:schemaRef ds:uri="2af149ee-3131-4631-8902-80b36b640bc7"/>
    <ds:schemaRef ds:uri="a50441ac-da9e-4e92-9d1a-0b562886872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9F5BB0E-A2A6-43ED-AF89-C905CC2C807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1248</Words>
  <Application>Microsoft Office PowerPoint</Application>
  <PresentationFormat>Widescreen</PresentationFormat>
  <Paragraphs>444</Paragraphs>
  <Slides>69</Slides>
  <Notes>59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69</vt:i4>
      </vt:variant>
    </vt:vector>
  </HeadingPairs>
  <TitlesOfParts>
    <vt:vector size="74" baseType="lpstr">
      <vt:lpstr>Office Theme</vt:lpstr>
      <vt:lpstr>1_Leadership-Roundtable</vt:lpstr>
      <vt:lpstr>Leadership-Roundtable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Expanded Goals</vt:lpstr>
      <vt:lpstr>A New Idea</vt:lpstr>
      <vt:lpstr>PowerPoint Presentation</vt:lpstr>
      <vt:lpstr>Current State </vt:lpstr>
      <vt:lpstr>Now What?</vt:lpstr>
      <vt:lpstr>Future State </vt:lpstr>
      <vt:lpstr>Questions &amp; Discussion</vt:lpstr>
      <vt:lpstr>PowerPoint Presentation</vt:lpstr>
      <vt:lpstr>PowerPoint Presentation</vt:lpstr>
      <vt:lpstr>PURPOSE: Helping Our Customers Win</vt:lpstr>
      <vt:lpstr>Who is Aagard?</vt:lpstr>
      <vt:lpstr>Case Study: Ammunition</vt:lpstr>
      <vt:lpstr>Tight on Space?</vt:lpstr>
      <vt:lpstr>Combination Systems with Integrated Devices</vt:lpstr>
      <vt:lpstr>Aagard Wheelhouse</vt:lpstr>
      <vt:lpstr>Aftermarket Sales / Service</vt:lpstr>
      <vt:lpstr>PowerPoint Presentation</vt:lpstr>
      <vt:lpstr>PowerPoint Presentation</vt:lpstr>
      <vt:lpstr>PowerPoint Presentation</vt:lpstr>
      <vt:lpstr>PowerPoint Presentation</vt:lpstr>
      <vt:lpstr>Win the Week</vt:lpstr>
      <vt:lpstr>PowerPoint Presentation</vt:lpstr>
      <vt:lpstr>Leveling Up</vt:lpstr>
      <vt:lpstr>Leveling Up</vt:lpstr>
      <vt:lpstr>Aagard Talent Assessment</vt:lpstr>
      <vt:lpstr>PowerPoint Presentation</vt:lpstr>
      <vt:lpstr>Performance Scale</vt:lpstr>
      <vt:lpstr>PowerPoint Presentation</vt:lpstr>
      <vt:lpstr>Aagard Talent Assessment Scores</vt:lpstr>
      <vt:lpstr>PowerPoint Presentation</vt:lpstr>
      <vt:lpstr>Keeper Test</vt:lpstr>
      <vt:lpstr>Regrettable vs. Unregrettable Turnover</vt:lpstr>
      <vt:lpstr>Regrettable Turnover Metric</vt:lpstr>
      <vt:lpstr>PowerPoint Presentation</vt:lpstr>
      <vt:lpstr>PowerPoint Presentation</vt:lpstr>
      <vt:lpstr>Training  Aagard Culture Scorecard</vt:lpstr>
      <vt:lpstr>Culture Scorecard Expectations</vt:lpstr>
      <vt:lpstr>Culture Scorecard Reminder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Resources for Managers and Supervisors</dc:title>
  <dc:creator>Sharlo N. Meyer</dc:creator>
  <cp:lastModifiedBy>Brad J. VanderTuin</cp:lastModifiedBy>
  <cp:revision>2</cp:revision>
  <dcterms:created xsi:type="dcterms:W3CDTF">2021-04-23T17:55:25Z</dcterms:created>
  <dcterms:modified xsi:type="dcterms:W3CDTF">2025-05-19T01:35:31Z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am Site Display">
    <vt:lpwstr/>
  </property>
  <property fmtid="{D5CDD505-2E9C-101B-9397-08002B2CF9AE}" pid="3" name="ContentTypeId">
    <vt:lpwstr>0x0101003B30841061FD8C41A9FD87068D75AB05</vt:lpwstr>
  </property>
</Properties>
</file>